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roxima Nova Extrabold" panose="020B0604020202020204" charset="0"/>
      <p:bold r:id="rId56"/>
    </p:embeddedFont>
    <p:embeddedFont>
      <p:font typeface="Proxima Nova Semibold" panose="020B0604020202020204" charset="0"/>
      <p:regular r:id="rId57"/>
      <p:bold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00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97f5d016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b97f5d016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97f5d016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b97f5d01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97e6261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b97e6261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add5bc59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badd5bc59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97e62618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97e62618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97f5d016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b97f5d016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97f5d016a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b97f5d016a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97f5d016a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b97f5d016a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97f5d016a_3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b97f5d016a_3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add5bc5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gbadd5bc5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dd5bc59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9" name="Google Shape;409;gbadd5bc59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add5bc59a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gbadd5bc59a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add5bc59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2" name="Google Shape;492;gbadd5bc59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add5bc59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gbadd5bc59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add5bc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70" name="Google Shape;570;gbadd5bc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add5bc59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Check if any question</a:t>
            </a:r>
            <a:endParaRPr/>
          </a:p>
        </p:txBody>
      </p:sp>
      <p:sp>
        <p:nvSpPr>
          <p:cNvPr id="608" name="Google Shape;608;gbadd5bc59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a1a5df8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ba1a5df88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5cca93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b5cca93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97f5d016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97f5d016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a1a5df88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ba1a5df88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c320f4e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bc320f4e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97f5d016a_3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97f5d016a_3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97f5d016a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97f5d016a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b97f5d016a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b97f5d016a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b97f5d016a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b97f5d016a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b97f5d016a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b97f5d016a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97f5d016a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97f5d016a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add5bc59a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badd5bc59a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97e62618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b97e62618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b97f5d016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b97f5d016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badd5bc59a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badd5bc59a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73636"/>
              </a:solidFill>
            </a:endParaRPr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5f259b2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b5f259b2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320f4e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320f4e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" name="Google Shape;76;p12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lang="en-GB" b="1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63" t="1399" r="6439" b="3434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air-and-water-mode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dt.org/2.1/vocab/quantitykind" TargetMode="External"/><Relationship Id="rId3" Type="http://schemas.openxmlformats.org/officeDocument/2006/relationships/hyperlink" Target="https://fiware-datamodels.readthedocs.io/en/latest/Environment/AirQualityObserved/doc/spec/index.html" TargetMode="External"/><Relationship Id="rId7" Type="http://schemas.openxmlformats.org/officeDocument/2006/relationships/hyperlink" Target="https://www.ogc.org/standards/water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TR/vocab-ssn/" TargetMode="External"/><Relationship Id="rId5" Type="http://schemas.openxmlformats.org/officeDocument/2006/relationships/hyperlink" Target="https://www.ogc.org/standards/om" TargetMode="External"/><Relationship Id="rId10" Type="http://schemas.openxmlformats.org/officeDocument/2006/relationships/hyperlink" Target="https://inspire.ec.europa.eu/Themes/141/2892" TargetMode="External"/><Relationship Id="rId4" Type="http://schemas.openxmlformats.org/officeDocument/2006/relationships/hyperlink" Target="https://fiware-datamodels.readthedocs.io/en/latest/Environment/WaterQualityObserved/doc/spec/index.html" TargetMode="External"/><Relationship Id="rId9" Type="http://schemas.openxmlformats.org/officeDocument/2006/relationships/hyperlink" Target="https://inspire.ec.europa.eu/Themes/120/289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ormatievlaanderen/OSLOthema-airAndWate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klaxoon.com/participate/board/T9ZKYV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135" name="Google Shape;135;p22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2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Air and Water:</a:t>
            </a:r>
            <a:endParaRPr/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solidFill>
                  <a:schemeClr val="dk1"/>
                </a:solidFill>
              </a:rPr>
              <a:t>Workshop 1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Welcome!</a:t>
            </a:r>
            <a:b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Tuesday February 9th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-GB"/>
              <a:t>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</a:t>
            </a:r>
            <a:r>
              <a:rPr lang="en-GB"/>
              <a:t>al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group – Microsoft Teams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planning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628650" y="1197769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date: December 1st, 2020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Timing: 9 months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31"/>
          <p:cNvCxnSpPr/>
          <p:nvPr/>
        </p:nvCxnSpPr>
        <p:spPr>
          <a:xfrm>
            <a:off x="1183054" y="3799559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53" name="Google Shape;253;p31"/>
          <p:cNvCxnSpPr/>
          <p:nvPr/>
        </p:nvCxnSpPr>
        <p:spPr>
          <a:xfrm>
            <a:off x="2655060" y="3281415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54" name="Google Shape;254;p31"/>
          <p:cNvCxnSpPr/>
          <p:nvPr/>
        </p:nvCxnSpPr>
        <p:spPr>
          <a:xfrm>
            <a:off x="4055130" y="3171373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3215904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56" name="Google Shape;256;p31"/>
          <p:cNvCxnSpPr/>
          <p:nvPr/>
        </p:nvCxnSpPr>
        <p:spPr>
          <a:xfrm flipH="1">
            <a:off x="4827278" y="371605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257" name="Google Shape;257;p31"/>
          <p:cNvSpPr txBox="1"/>
          <p:nvPr/>
        </p:nvSpPr>
        <p:spPr>
          <a:xfrm>
            <a:off x="634002" y="3643361"/>
            <a:ext cx="8931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1"/>
          <p:cNvCxnSpPr/>
          <p:nvPr/>
        </p:nvCxnSpPr>
        <p:spPr>
          <a:xfrm>
            <a:off x="5488728" y="3065982"/>
            <a:ext cx="0" cy="627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60" name="Google Shape;260;p31"/>
          <p:cNvCxnSpPr/>
          <p:nvPr/>
        </p:nvCxnSpPr>
        <p:spPr>
          <a:xfrm>
            <a:off x="8330178" y="317137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61" name="Google Shape;261;p31"/>
          <p:cNvSpPr txBox="1"/>
          <p:nvPr/>
        </p:nvSpPr>
        <p:spPr>
          <a:xfrm>
            <a:off x="1527831" y="364825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2427923" y="3648250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332704" y="3648654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232796" y="3648654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5139072" y="3646637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6039164" y="3646637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6939318" y="364413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628651" y="417049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21006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2661498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35007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273770" y="42075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4930402" y="26477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7792132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 rot="-5400000">
            <a:off x="6865279" y="2555093"/>
            <a:ext cx="104700" cy="28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148595" y="4116042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draft specification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628651" y="3427673"/>
            <a:ext cx="1709700" cy="2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2340888" y="3428933"/>
            <a:ext cx="63153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7841426" y="36482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2542312" y="24306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2076451" y="22386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Recap: what did we do in the previous workshop?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What did we do in the previous workshop?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379625" y="19717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Introduction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Scope &amp; objectives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Timeline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OSLO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ODALA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OASC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...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3202325" y="1971700"/>
            <a:ext cx="29745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Showcasing existing standards and use cases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SSN</a:t>
            </a:r>
            <a:r>
              <a:rPr lang="en-GB" sz="1100">
                <a:solidFill>
                  <a:schemeClr val="dk1"/>
                </a:solidFill>
              </a:rPr>
              <a:t>: Semantic Sensor Network 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SOSA</a:t>
            </a:r>
            <a:r>
              <a:rPr lang="en-GB" sz="1100">
                <a:solidFill>
                  <a:schemeClr val="dk1"/>
                </a:solidFill>
              </a:rPr>
              <a:t>: Sensor, Observation,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Sample, and Actuator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SAREF</a:t>
            </a:r>
            <a:r>
              <a:rPr lang="en-GB" sz="1100">
                <a:solidFill>
                  <a:schemeClr val="dk1"/>
                </a:solidFill>
              </a:rPr>
              <a:t>: Smart Applications REFerence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Smart Data Models</a:t>
            </a:r>
            <a:endParaRPr sz="11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OPEN DEI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6176975" y="19717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Brainstorm exercise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is the scope of the use case?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do you want to measure in the use case?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What data do you need prior and post the use case?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00" y="1015429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161" y="1015413"/>
            <a:ext cx="833678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550" y="1015425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Remember this?</a:t>
            </a:r>
            <a:endParaRPr sz="3100" b="1"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999" y="1012150"/>
            <a:ext cx="3721851" cy="23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700" y="3372300"/>
            <a:ext cx="4278600" cy="1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Results of the brainstorm: water</a:t>
            </a:r>
            <a:endParaRPr sz="3100" b="1"/>
          </a:p>
        </p:txBody>
      </p:sp>
      <p:sp>
        <p:nvSpPr>
          <p:cNvPr id="312" name="Google Shape;312;p35"/>
          <p:cNvSpPr txBox="1"/>
          <p:nvPr/>
        </p:nvSpPr>
        <p:spPr>
          <a:xfrm>
            <a:off x="1121550" y="935950"/>
            <a:ext cx="338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Water</a:t>
            </a:r>
            <a:endParaRPr b="1"/>
          </a:p>
        </p:txBody>
      </p:sp>
      <p:cxnSp>
        <p:nvCxnSpPr>
          <p:cNvPr id="313" name="Google Shape;313;p35"/>
          <p:cNvCxnSpPr/>
          <p:nvPr/>
        </p:nvCxnSpPr>
        <p:spPr>
          <a:xfrm>
            <a:off x="1259250" y="1320796"/>
            <a:ext cx="7125900" cy="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50" y="935950"/>
            <a:ext cx="444000" cy="4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/>
        </p:nvSpPr>
        <p:spPr>
          <a:xfrm>
            <a:off x="62865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is the scope of the use case?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Flood prediction and prevention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Scientific research and modelling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Real-time status information on water quality of water bodies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Who is affecting the water quality and quantity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data quality verification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do you want to measure?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Indicators such as dissolved oxygen, temperature, turbidity, pH, ammonia, ...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Water level and flow rate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Bacterias and/or virus concentration in water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Ownership of water resources (legal perspective)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Provenance of pollution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472490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data do you need?</a:t>
            </a:r>
            <a:endParaRPr sz="12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Sensor related 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health (connection, battery state e.g.)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Maintenance details of the sensors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Information on the sensor setup within the water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accuracy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Sensor calibration parameters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Metadata on measurements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Quality of the information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Time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Temporal validation of measurement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examples include: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Sewer and river network topology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A reference to characterise the water quality regarding the context/usage</a:t>
            </a:r>
            <a:endParaRPr sz="1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/>
        </p:nvSpPr>
        <p:spPr>
          <a:xfrm>
            <a:off x="4724900" y="1473350"/>
            <a:ext cx="38427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data do you need?</a:t>
            </a:r>
            <a:endParaRPr sz="1200" b="1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Sensor related 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Maintenance details of the sensors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Device information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Metadata on measurements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Quality of the information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Time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Temporal validation of measurement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Meta information on the sensors and measurements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Unique ID’s on each emission point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examples include: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Data about emission points of all substances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Pollution origins estimation</a:t>
            </a:r>
            <a:endParaRPr sz="1000" b="1"/>
          </a:p>
        </p:txBody>
      </p:sp>
      <p:sp>
        <p:nvSpPr>
          <p:cNvPr id="322" name="Google Shape;322;p36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Results of the brainstorm: air</a:t>
            </a:r>
            <a:endParaRPr sz="3100" b="1"/>
          </a:p>
        </p:txBody>
      </p:sp>
      <p:sp>
        <p:nvSpPr>
          <p:cNvPr id="323" name="Google Shape;323;p36"/>
          <p:cNvSpPr txBox="1"/>
          <p:nvPr/>
        </p:nvSpPr>
        <p:spPr>
          <a:xfrm>
            <a:off x="1130300" y="935950"/>
            <a:ext cx="3384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Air</a:t>
            </a:r>
            <a:endParaRPr b="1"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2" y="966954"/>
            <a:ext cx="444000" cy="4429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36"/>
          <p:cNvCxnSpPr/>
          <p:nvPr/>
        </p:nvCxnSpPr>
        <p:spPr>
          <a:xfrm>
            <a:off x="1259250" y="1320796"/>
            <a:ext cx="71259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6"/>
          <p:cNvSpPr txBox="1"/>
          <p:nvPr/>
        </p:nvSpPr>
        <p:spPr>
          <a:xfrm>
            <a:off x="628650" y="1473350"/>
            <a:ext cx="3842700" cy="2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is the scope of the use case?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Build sensor grids to be able to measure Air Quality on household level.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Making citizens aware of Air Quality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Support intelligent traffic management with Air Quality Data.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Determine the provenance of the pollution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Air Quality forecasting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Impact of pollution prevention policy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What do you want to measure?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Many specific chemical notations of measurements were given e.g. O3, NOx, SO3, NO, NO2, NH3, CO, H2S, …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Temperature, pressure, humidity, …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298300" y="3668100"/>
            <a:ext cx="8845800" cy="147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/>
              <a:t>Different “categories of information”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725575" y="935950"/>
            <a:ext cx="7272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4 areas on which information is needed supporting the use cases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334" name="Google Shape;334;p37"/>
          <p:cNvCxnSpPr/>
          <p:nvPr/>
        </p:nvCxnSpPr>
        <p:spPr>
          <a:xfrm>
            <a:off x="822325" y="1320800"/>
            <a:ext cx="75627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37"/>
          <p:cNvSpPr txBox="1"/>
          <p:nvPr/>
        </p:nvSpPr>
        <p:spPr>
          <a:xfrm>
            <a:off x="1259250" y="1547875"/>
            <a:ext cx="3505200" cy="2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Measurement itself, e.g.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Value and measuring unit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Data Quality information (e.g. Accuracy, Frequency, …)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...</a:t>
            </a:r>
            <a:br>
              <a:rPr lang="en-GB" sz="1000"/>
            </a:b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Data about the context of the measurement</a:t>
            </a:r>
            <a:r>
              <a:rPr lang="en-GB" sz="1000" b="1"/>
              <a:t> 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Time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Location (X, Y, Z)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Object (e.g. which river, lake, …)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-GB" sz="1000"/>
              <a:t>...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5614725" y="1547875"/>
            <a:ext cx="3029100" cy="3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Data about the measurement device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Which device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How old is the device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What is the state of the device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155CC"/>
                </a:solidFill>
              </a:rPr>
              <a:t>Administrative metadata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Owner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Disclaimer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License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➔"/>
            </a:pPr>
            <a:r>
              <a:rPr lang="en-GB" sz="1000"/>
              <a:t>Contact point</a:t>
            </a:r>
            <a:endParaRPr sz="1000" b="1"/>
          </a:p>
        </p:txBody>
      </p:sp>
      <p:sp>
        <p:nvSpPr>
          <p:cNvPr id="337" name="Google Shape;337;p37"/>
          <p:cNvSpPr txBox="1"/>
          <p:nvPr/>
        </p:nvSpPr>
        <p:spPr>
          <a:xfrm>
            <a:off x="2007425" y="4098300"/>
            <a:ext cx="6433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For these areas: what is the </a:t>
            </a:r>
            <a:r>
              <a:rPr lang="en-GB" sz="1300" b="1"/>
              <a:t>data </a:t>
            </a:r>
            <a:r>
              <a:rPr lang="en-GB" sz="1300"/>
              <a:t>that needs to be exchanged in a smart city context?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 sz="1300"/>
              <a:t>Think about elements (classes and/or attributes)</a:t>
            </a:r>
            <a:endParaRPr sz="1700"/>
          </a:p>
        </p:txBody>
      </p:sp>
      <p:grpSp>
        <p:nvGrpSpPr>
          <p:cNvPr id="338" name="Google Shape;338;p37"/>
          <p:cNvGrpSpPr/>
          <p:nvPr/>
        </p:nvGrpSpPr>
        <p:grpSpPr>
          <a:xfrm>
            <a:off x="802003" y="2609429"/>
            <a:ext cx="374447" cy="374447"/>
            <a:chOff x="4140200" y="161925"/>
            <a:chExt cx="1066799" cy="1066799"/>
          </a:xfrm>
        </p:grpSpPr>
        <p:sp>
          <p:nvSpPr>
            <p:cNvPr id="339" name="Google Shape;339;p37"/>
            <p:cNvSpPr/>
            <p:nvPr/>
          </p:nvSpPr>
          <p:spPr>
            <a:xfrm>
              <a:off x="4140200" y="161925"/>
              <a:ext cx="1066799" cy="106679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3" y="552"/>
                  </a:moveTo>
                  <a:cubicBezTo>
                    <a:pt x="38" y="552"/>
                    <a:pt x="38" y="552"/>
                    <a:pt x="38" y="552"/>
                  </a:cubicBezTo>
                  <a:cubicBezTo>
                    <a:pt x="113" y="478"/>
                    <a:pt x="113" y="478"/>
                    <a:pt x="113" y="478"/>
                  </a:cubicBezTo>
                  <a:cubicBezTo>
                    <a:pt x="132" y="493"/>
                    <a:pt x="156" y="502"/>
                    <a:pt x="183" y="502"/>
                  </a:cubicBezTo>
                  <a:cubicBezTo>
                    <a:pt x="245" y="502"/>
                    <a:pt x="295" y="452"/>
                    <a:pt x="295" y="390"/>
                  </a:cubicBezTo>
                  <a:cubicBezTo>
                    <a:pt x="295" y="328"/>
                    <a:pt x="245" y="278"/>
                    <a:pt x="183" y="278"/>
                  </a:cubicBezTo>
                  <a:cubicBezTo>
                    <a:pt x="121" y="278"/>
                    <a:pt x="71" y="328"/>
                    <a:pt x="71" y="390"/>
                  </a:cubicBezTo>
                  <a:cubicBezTo>
                    <a:pt x="71" y="417"/>
                    <a:pt x="80" y="442"/>
                    <a:pt x="96" y="461"/>
                  </a:cubicBezTo>
                  <a:cubicBezTo>
                    <a:pt x="23" y="533"/>
                    <a:pt x="23" y="533"/>
                    <a:pt x="23" y="53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553" y="23"/>
                    <a:pt x="553" y="23"/>
                    <a:pt x="553" y="23"/>
                  </a:cubicBezTo>
                  <a:lnTo>
                    <a:pt x="553" y="552"/>
                  </a:lnTo>
                  <a:close/>
                  <a:moveTo>
                    <a:pt x="95" y="390"/>
                  </a:moveTo>
                  <a:cubicBezTo>
                    <a:pt x="95" y="341"/>
                    <a:pt x="134" y="302"/>
                    <a:pt x="183" y="302"/>
                  </a:cubicBezTo>
                  <a:cubicBezTo>
                    <a:pt x="232" y="302"/>
                    <a:pt x="271" y="341"/>
                    <a:pt x="271" y="390"/>
                  </a:cubicBezTo>
                  <a:cubicBezTo>
                    <a:pt x="271" y="439"/>
                    <a:pt x="232" y="478"/>
                    <a:pt x="183" y="478"/>
                  </a:cubicBezTo>
                  <a:cubicBezTo>
                    <a:pt x="134" y="478"/>
                    <a:pt x="95" y="439"/>
                    <a:pt x="95" y="3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235450" y="282575"/>
              <a:ext cx="241300" cy="209550"/>
            </a:xfrm>
            <a:custGeom>
              <a:avLst/>
              <a:gdLst/>
              <a:ahLst/>
              <a:cxnLst/>
              <a:rect l="l" t="t" r="r" b="b"/>
              <a:pathLst>
                <a:path w="152" h="132" extrusionOk="0">
                  <a:moveTo>
                    <a:pt x="152" y="132"/>
                  </a:moveTo>
                  <a:lnTo>
                    <a:pt x="114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lnTo>
                    <a:pt x="152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552950" y="404813"/>
              <a:ext cx="242888" cy="211138"/>
            </a:xfrm>
            <a:custGeom>
              <a:avLst/>
              <a:gdLst/>
              <a:ahLst/>
              <a:cxnLst/>
              <a:rect l="l" t="t" r="r" b="b"/>
              <a:pathLst>
                <a:path w="153" h="133" extrusionOk="0">
                  <a:moveTo>
                    <a:pt x="153" y="133"/>
                  </a:moveTo>
                  <a:lnTo>
                    <a:pt x="115" y="66"/>
                  </a:lnTo>
                  <a:lnTo>
                    <a:pt x="77" y="0"/>
                  </a:lnTo>
                  <a:lnTo>
                    <a:pt x="39" y="66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53" y="133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5"/>
                  </a:lnTo>
                  <a:lnTo>
                    <a:pt x="77" y="105"/>
                  </a:lnTo>
                  <a:lnTo>
                    <a:pt x="49" y="105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848225" y="282575"/>
              <a:ext cx="242888" cy="209550"/>
            </a:xfrm>
            <a:custGeom>
              <a:avLst/>
              <a:gdLst/>
              <a:ahLst/>
              <a:cxnLst/>
              <a:rect l="l" t="t" r="r" b="b"/>
              <a:pathLst>
                <a:path w="153" h="132" extrusionOk="0">
                  <a:moveTo>
                    <a:pt x="153" y="132"/>
                  </a:moveTo>
                  <a:lnTo>
                    <a:pt x="114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lnTo>
                    <a:pt x="153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4737100" y="908050"/>
              <a:ext cx="244475" cy="209550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77" y="132"/>
                  </a:moveTo>
                  <a:lnTo>
                    <a:pt x="154" y="132"/>
                  </a:lnTo>
                  <a:lnTo>
                    <a:pt x="115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2"/>
                  </a:lnTo>
                  <a:lnTo>
                    <a:pt x="77" y="132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4"/>
                  </a:lnTo>
                  <a:lnTo>
                    <a:pt x="77" y="104"/>
                  </a:lnTo>
                  <a:lnTo>
                    <a:pt x="49" y="104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835525" y="601663"/>
              <a:ext cx="244475" cy="211138"/>
            </a:xfrm>
            <a:custGeom>
              <a:avLst/>
              <a:gdLst/>
              <a:ahLst/>
              <a:cxnLst/>
              <a:rect l="l" t="t" r="r" b="b"/>
              <a:pathLst>
                <a:path w="154" h="133" extrusionOk="0">
                  <a:moveTo>
                    <a:pt x="154" y="133"/>
                  </a:moveTo>
                  <a:lnTo>
                    <a:pt x="115" y="66"/>
                  </a:lnTo>
                  <a:lnTo>
                    <a:pt x="77" y="0"/>
                  </a:lnTo>
                  <a:lnTo>
                    <a:pt x="38" y="66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54" y="133"/>
                  </a:lnTo>
                  <a:close/>
                  <a:moveTo>
                    <a:pt x="63" y="80"/>
                  </a:moveTo>
                  <a:lnTo>
                    <a:pt x="77" y="56"/>
                  </a:lnTo>
                  <a:lnTo>
                    <a:pt x="91" y="80"/>
                  </a:lnTo>
                  <a:lnTo>
                    <a:pt x="105" y="105"/>
                  </a:lnTo>
                  <a:lnTo>
                    <a:pt x="77" y="105"/>
                  </a:lnTo>
                  <a:lnTo>
                    <a:pt x="49" y="105"/>
                  </a:lnTo>
                  <a:lnTo>
                    <a:pt x="63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4384675" y="793750"/>
              <a:ext cx="185700" cy="18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5182375" y="1585325"/>
            <a:ext cx="374400" cy="3744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802025" y="1585313"/>
            <a:ext cx="374400" cy="374400"/>
          </a:xfrm>
          <a:custGeom>
            <a:avLst/>
            <a:gdLst/>
            <a:ahLst/>
            <a:cxnLst/>
            <a:rect l="l" t="t" r="r" b="b"/>
            <a:pathLst>
              <a:path w="347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0"/>
                  <a:pt x="347" y="0"/>
                  <a:pt x="347" y="0"/>
                </a:cubicBezTo>
                <a:lnTo>
                  <a:pt x="0" y="0"/>
                </a:lnTo>
                <a:close/>
                <a:moveTo>
                  <a:pt x="332" y="332"/>
                </a:move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2"/>
                </a:lnTo>
                <a:close/>
                <a:moveTo>
                  <a:pt x="48" y="309"/>
                </a:moveTo>
                <a:cubicBezTo>
                  <a:pt x="133" y="224"/>
                  <a:pt x="133" y="224"/>
                  <a:pt x="133" y="224"/>
                </a:cubicBezTo>
                <a:cubicBezTo>
                  <a:pt x="153" y="241"/>
                  <a:pt x="178" y="250"/>
                  <a:pt x="204" y="250"/>
                </a:cubicBezTo>
                <a:cubicBezTo>
                  <a:pt x="233" y="250"/>
                  <a:pt x="260" y="239"/>
                  <a:pt x="280" y="219"/>
                </a:cubicBezTo>
                <a:cubicBezTo>
                  <a:pt x="322" y="177"/>
                  <a:pt x="322" y="109"/>
                  <a:pt x="280" y="67"/>
                </a:cubicBezTo>
                <a:cubicBezTo>
                  <a:pt x="260" y="46"/>
                  <a:pt x="233" y="35"/>
                  <a:pt x="204" y="35"/>
                </a:cubicBezTo>
                <a:cubicBezTo>
                  <a:pt x="175" y="35"/>
                  <a:pt x="148" y="46"/>
                  <a:pt x="128" y="67"/>
                </a:cubicBezTo>
                <a:cubicBezTo>
                  <a:pt x="88" y="107"/>
                  <a:pt x="86" y="171"/>
                  <a:pt x="123" y="214"/>
                </a:cubicBezTo>
                <a:cubicBezTo>
                  <a:pt x="37" y="299"/>
                  <a:pt x="37" y="299"/>
                  <a:pt x="37" y="299"/>
                </a:cubicBezTo>
                <a:lnTo>
                  <a:pt x="48" y="309"/>
                </a:lnTo>
                <a:close/>
                <a:moveTo>
                  <a:pt x="270" y="208"/>
                </a:moveTo>
                <a:cubicBezTo>
                  <a:pt x="252" y="226"/>
                  <a:pt x="229" y="236"/>
                  <a:pt x="204" y="236"/>
                </a:cubicBezTo>
                <a:cubicBezTo>
                  <a:pt x="179" y="236"/>
                  <a:pt x="156" y="226"/>
                  <a:pt x="138" y="208"/>
                </a:cubicBezTo>
                <a:cubicBezTo>
                  <a:pt x="134" y="204"/>
                  <a:pt x="129" y="199"/>
                  <a:pt x="126" y="193"/>
                </a:cubicBezTo>
                <a:cubicBezTo>
                  <a:pt x="139" y="193"/>
                  <a:pt x="139" y="193"/>
                  <a:pt x="139" y="193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93" y="193"/>
                  <a:pt x="193" y="193"/>
                  <a:pt x="193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70" y="193"/>
                  <a:pt x="270" y="193"/>
                  <a:pt x="270" y="193"/>
                </a:cubicBezTo>
                <a:cubicBezTo>
                  <a:pt x="282" y="193"/>
                  <a:pt x="282" y="193"/>
                  <a:pt x="282" y="193"/>
                </a:cubicBezTo>
                <a:cubicBezTo>
                  <a:pt x="278" y="199"/>
                  <a:pt x="274" y="204"/>
                  <a:pt x="270" y="208"/>
                </a:cubicBezTo>
                <a:close/>
                <a:moveTo>
                  <a:pt x="193" y="112"/>
                </a:moveTo>
                <a:cubicBezTo>
                  <a:pt x="193" y="97"/>
                  <a:pt x="193" y="97"/>
                  <a:pt x="193" y="97"/>
                </a:cubicBezTo>
                <a:cubicBezTo>
                  <a:pt x="217" y="97"/>
                  <a:pt x="217" y="97"/>
                  <a:pt x="217" y="97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193" y="179"/>
                  <a:pt x="193" y="179"/>
                  <a:pt x="193" y="179"/>
                </a:cubicBezTo>
                <a:lnTo>
                  <a:pt x="193" y="112"/>
                </a:lnTo>
                <a:close/>
                <a:moveTo>
                  <a:pt x="255" y="179"/>
                </a:moveTo>
                <a:cubicBezTo>
                  <a:pt x="231" y="179"/>
                  <a:pt x="231" y="179"/>
                  <a:pt x="231" y="179"/>
                </a:cubicBezTo>
                <a:cubicBezTo>
                  <a:pt x="231" y="147"/>
                  <a:pt x="231" y="147"/>
                  <a:pt x="231" y="147"/>
                </a:cubicBezTo>
                <a:cubicBezTo>
                  <a:pt x="255" y="147"/>
                  <a:pt x="255" y="147"/>
                  <a:pt x="255" y="147"/>
                </a:cubicBezTo>
                <a:lnTo>
                  <a:pt x="255" y="179"/>
                </a:lnTo>
                <a:close/>
                <a:moveTo>
                  <a:pt x="178" y="179"/>
                </a:moveTo>
                <a:cubicBezTo>
                  <a:pt x="154" y="179"/>
                  <a:pt x="154" y="179"/>
                  <a:pt x="154" y="179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78" y="127"/>
                  <a:pt x="178" y="127"/>
                  <a:pt x="178" y="127"/>
                </a:cubicBezTo>
                <a:lnTo>
                  <a:pt x="178" y="179"/>
                </a:lnTo>
                <a:close/>
                <a:moveTo>
                  <a:pt x="138" y="77"/>
                </a:moveTo>
                <a:cubicBezTo>
                  <a:pt x="156" y="59"/>
                  <a:pt x="179" y="50"/>
                  <a:pt x="204" y="50"/>
                </a:cubicBezTo>
                <a:cubicBezTo>
                  <a:pt x="229" y="50"/>
                  <a:pt x="252" y="59"/>
                  <a:pt x="270" y="77"/>
                </a:cubicBezTo>
                <a:cubicBezTo>
                  <a:pt x="297" y="104"/>
                  <a:pt x="304" y="145"/>
                  <a:pt x="290" y="179"/>
                </a:cubicBezTo>
                <a:cubicBezTo>
                  <a:pt x="270" y="179"/>
                  <a:pt x="270" y="179"/>
                  <a:pt x="270" y="179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31" y="132"/>
                  <a:pt x="231" y="132"/>
                  <a:pt x="231" y="132"/>
                </a:cubicBezTo>
                <a:cubicBezTo>
                  <a:pt x="231" y="83"/>
                  <a:pt x="231" y="83"/>
                  <a:pt x="23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112"/>
                  <a:pt x="178" y="112"/>
                  <a:pt x="178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18" y="179"/>
                  <a:pt x="118" y="179"/>
                  <a:pt x="118" y="179"/>
                </a:cubicBezTo>
                <a:cubicBezTo>
                  <a:pt x="104" y="145"/>
                  <a:pt x="111" y="104"/>
                  <a:pt x="138" y="7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37"/>
          <p:cNvGrpSpPr/>
          <p:nvPr/>
        </p:nvGrpSpPr>
        <p:grpSpPr>
          <a:xfrm>
            <a:off x="5182933" y="2458319"/>
            <a:ext cx="373291" cy="371888"/>
            <a:chOff x="4367213" y="3784600"/>
            <a:chExt cx="422275" cy="420688"/>
          </a:xfrm>
        </p:grpSpPr>
        <p:sp>
          <p:nvSpPr>
            <p:cNvPr id="349" name="Google Shape;349;p37"/>
            <p:cNvSpPr/>
            <p:nvPr/>
          </p:nvSpPr>
          <p:spPr>
            <a:xfrm>
              <a:off x="4367213" y="3784600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6" y="265"/>
                  </a:lnTo>
                  <a:lnTo>
                    <a:pt x="266" y="0"/>
                  </a:lnTo>
                  <a:lnTo>
                    <a:pt x="0" y="0"/>
                  </a:lnTo>
                  <a:close/>
                  <a:moveTo>
                    <a:pt x="255" y="74"/>
                  </a:moveTo>
                  <a:lnTo>
                    <a:pt x="255" y="125"/>
                  </a:lnTo>
                  <a:lnTo>
                    <a:pt x="238" y="125"/>
                  </a:lnTo>
                  <a:lnTo>
                    <a:pt x="238" y="137"/>
                  </a:lnTo>
                  <a:lnTo>
                    <a:pt x="255" y="137"/>
                  </a:lnTo>
                  <a:lnTo>
                    <a:pt x="255" y="191"/>
                  </a:lnTo>
                  <a:lnTo>
                    <a:pt x="179" y="191"/>
                  </a:lnTo>
                  <a:lnTo>
                    <a:pt x="179" y="202"/>
                  </a:lnTo>
                  <a:lnTo>
                    <a:pt x="255" y="202"/>
                  </a:lnTo>
                  <a:lnTo>
                    <a:pt x="255" y="254"/>
                  </a:lnTo>
                  <a:lnTo>
                    <a:pt x="10" y="254"/>
                  </a:lnTo>
                  <a:lnTo>
                    <a:pt x="10" y="202"/>
                  </a:lnTo>
                  <a:lnTo>
                    <a:pt x="87" y="202"/>
                  </a:lnTo>
                  <a:lnTo>
                    <a:pt x="87" y="191"/>
                  </a:lnTo>
                  <a:lnTo>
                    <a:pt x="10" y="191"/>
                  </a:lnTo>
                  <a:lnTo>
                    <a:pt x="10" y="137"/>
                  </a:lnTo>
                  <a:lnTo>
                    <a:pt x="145" y="137"/>
                  </a:lnTo>
                  <a:lnTo>
                    <a:pt x="145" y="125"/>
                  </a:lnTo>
                  <a:lnTo>
                    <a:pt x="10" y="125"/>
                  </a:lnTo>
                  <a:lnTo>
                    <a:pt x="10" y="74"/>
                  </a:lnTo>
                  <a:lnTo>
                    <a:pt x="19" y="74"/>
                  </a:lnTo>
                  <a:lnTo>
                    <a:pt x="19" y="63"/>
                  </a:lnTo>
                  <a:lnTo>
                    <a:pt x="10" y="63"/>
                  </a:lnTo>
                  <a:lnTo>
                    <a:pt x="10" y="11"/>
                  </a:lnTo>
                  <a:lnTo>
                    <a:pt x="255" y="11"/>
                  </a:lnTo>
                  <a:lnTo>
                    <a:pt x="255" y="63"/>
                  </a:lnTo>
                  <a:lnTo>
                    <a:pt x="111" y="63"/>
                  </a:lnTo>
                  <a:lnTo>
                    <a:pt x="111" y="74"/>
                  </a:lnTo>
                  <a:lnTo>
                    <a:pt x="25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414838" y="3836988"/>
              <a:ext cx="111125" cy="109538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41" y="15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1" y="7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7" y="8"/>
                    <a:pt x="15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7" y="19"/>
                    <a:pt x="7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2"/>
                    <a:pt x="8" y="34"/>
                    <a:pt x="9" y="36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43"/>
                    <a:pt x="19" y="44"/>
                    <a:pt x="21" y="44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1" y="44"/>
                    <a:pt x="34" y="43"/>
                    <a:pt x="36" y="41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34"/>
                    <a:pt x="43" y="32"/>
                    <a:pt x="44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3" y="19"/>
                    <a:pt x="42" y="17"/>
                    <a:pt x="41" y="15"/>
                  </a:cubicBezTo>
                  <a:close/>
                  <a:moveTo>
                    <a:pt x="36" y="25"/>
                  </a:moveTo>
                  <a:cubicBezTo>
                    <a:pt x="36" y="32"/>
                    <a:pt x="31" y="37"/>
                    <a:pt x="25" y="37"/>
                  </a:cubicBezTo>
                  <a:cubicBezTo>
                    <a:pt x="19" y="37"/>
                    <a:pt x="14" y="32"/>
                    <a:pt x="14" y="25"/>
                  </a:cubicBezTo>
                  <a:cubicBezTo>
                    <a:pt x="14" y="19"/>
                    <a:pt x="19" y="14"/>
                    <a:pt x="25" y="14"/>
                  </a:cubicBezTo>
                  <a:cubicBezTo>
                    <a:pt x="31" y="14"/>
                    <a:pt x="36" y="19"/>
                    <a:pt x="36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4618038" y="3940175"/>
              <a:ext cx="107950" cy="107950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8" y="35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8" y="43"/>
                    <a:pt x="21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1" y="43"/>
                    <a:pt x="33" y="42"/>
                    <a:pt x="35" y="4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3"/>
                    <a:pt x="42" y="31"/>
                    <a:pt x="43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18"/>
                    <a:pt x="42" y="16"/>
                    <a:pt x="40" y="14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7"/>
                    <a:pt x="31" y="6"/>
                    <a:pt x="28" y="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6"/>
                    <a:pt x="16" y="7"/>
                    <a:pt x="14" y="9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31"/>
                    <a:pt x="7" y="33"/>
                    <a:pt x="8" y="35"/>
                  </a:cubicBezTo>
                  <a:close/>
                  <a:moveTo>
                    <a:pt x="13" y="25"/>
                  </a:moveTo>
                  <a:cubicBezTo>
                    <a:pt x="13" y="18"/>
                    <a:pt x="18" y="13"/>
                    <a:pt x="24" y="13"/>
                  </a:cubicBezTo>
                  <a:cubicBezTo>
                    <a:pt x="31" y="13"/>
                    <a:pt x="36" y="18"/>
                    <a:pt x="36" y="25"/>
                  </a:cubicBezTo>
                  <a:cubicBezTo>
                    <a:pt x="36" y="31"/>
                    <a:pt x="31" y="36"/>
                    <a:pt x="24" y="36"/>
                  </a:cubicBezTo>
                  <a:cubicBezTo>
                    <a:pt x="18" y="36"/>
                    <a:pt x="13" y="31"/>
                    <a:pt x="13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4525963" y="4040188"/>
              <a:ext cx="107950" cy="111125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6"/>
                    <a:pt x="16" y="7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6"/>
                    <a:pt x="6" y="18"/>
                    <a:pt x="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1"/>
                    <a:pt x="7" y="33"/>
                    <a:pt x="8" y="3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6" y="42"/>
                    <a:pt x="18" y="43"/>
                    <a:pt x="20" y="4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31" y="43"/>
                    <a:pt x="33" y="42"/>
                    <a:pt x="35" y="4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3"/>
                    <a:pt x="42" y="31"/>
                    <a:pt x="43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18"/>
                    <a:pt x="41" y="16"/>
                    <a:pt x="40" y="14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3" y="7"/>
                    <a:pt x="31" y="6"/>
                    <a:pt x="28" y="6"/>
                  </a:cubicBezTo>
                  <a:lnTo>
                    <a:pt x="28" y="0"/>
                  </a:lnTo>
                  <a:close/>
                  <a:moveTo>
                    <a:pt x="36" y="25"/>
                  </a:moveTo>
                  <a:cubicBezTo>
                    <a:pt x="36" y="31"/>
                    <a:pt x="31" y="36"/>
                    <a:pt x="24" y="36"/>
                  </a:cubicBezTo>
                  <a:cubicBezTo>
                    <a:pt x="18" y="36"/>
                    <a:pt x="13" y="31"/>
                    <a:pt x="13" y="25"/>
                  </a:cubicBezTo>
                  <a:cubicBezTo>
                    <a:pt x="13" y="18"/>
                    <a:pt x="18" y="13"/>
                    <a:pt x="24" y="13"/>
                  </a:cubicBezTo>
                  <a:cubicBezTo>
                    <a:pt x="30" y="13"/>
                    <a:pt x="36" y="18"/>
                    <a:pt x="36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75" y="3957875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275" y="3957875"/>
            <a:ext cx="775550" cy="7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A first attempt for the model: feedback and brainstorming</a:t>
            </a:r>
            <a:endParaRPr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90225" y="0"/>
            <a:ext cx="88537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Use case storyline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703075" y="1230475"/>
            <a:ext cx="8096400" cy="3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A government institution in Madrid would like to monitor the air quality of the city by measuring substances in the air on different locations throughout the city.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To accomplish this, they have placed several </a:t>
            </a:r>
            <a:r>
              <a:rPr lang="en-GB" sz="1600" b="1">
                <a:solidFill>
                  <a:schemeClr val="dk1"/>
                </a:solidFill>
              </a:rPr>
              <a:t>sensors </a:t>
            </a:r>
            <a:r>
              <a:rPr lang="en-GB" sz="1600">
                <a:solidFill>
                  <a:schemeClr val="dk1"/>
                </a:solidFill>
              </a:rPr>
              <a:t>across the city to capture the required air quality data.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The institution would like to measure data such as CO- and SO2-concentration but also needs accurate weather information like precipitation, relative humidity, wind direction, wind speed and temperature.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0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442900" y="2596388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78" name="Google Shape;378;p40"/>
          <p:cNvSpPr/>
          <p:nvPr/>
        </p:nvSpPr>
        <p:spPr>
          <a:xfrm>
            <a:off x="1442900" y="2281988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5474050" y="1856600"/>
            <a:ext cx="3450600" cy="2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Observation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The activity of observing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At what time?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Observation parameters?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1" name="Google Shape;381;p40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3" name="Google Shape;383;p40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5" name="Google Shape;385;p40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7" name="Google Shape;387;p40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89" name="Google Shape;389;p40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1" name="Google Shape;391;p40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3" name="Google Shape;393;p40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95" name="Google Shape;395;p40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396" name="Google Shape;396;p40"/>
          <p:cNvCxnSpPr>
            <a:stCxn id="381" idx="0"/>
            <a:endCxn id="386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6984950" y="5797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40"/>
          <p:cNvCxnSpPr>
            <a:stCxn id="380" idx="2"/>
            <a:endCxn id="389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0"/>
          <p:cNvCxnSpPr>
            <a:stCxn id="381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40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40"/>
          <p:cNvCxnSpPr>
            <a:stCxn id="383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0"/>
          <p:cNvCxnSpPr>
            <a:stCxn id="381" idx="3"/>
            <a:endCxn id="385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0"/>
          <p:cNvCxnSpPr>
            <a:stCxn id="393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0"/>
          <p:cNvCxnSpPr>
            <a:stCxn id="391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0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0"/>
          <p:cNvCxnSpPr>
            <a:stCxn id="395" idx="0"/>
            <a:endCxn id="382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today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28651" y="1472917"/>
            <a:ext cx="8073510" cy="76384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Reviewing the use case</a:t>
            </a: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1">
                <a:solidFill>
                  <a:schemeClr val="dk1"/>
                </a:solidFill>
              </a:rPr>
              <a:t>and brainstorm on the data model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Give a recap of the business workshop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3292500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Presentation and discussion on the </a:t>
            </a:r>
            <a:endParaRPr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use case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6096650" y="33231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First brainstorm and discussion on the data model with a focus on the observations</a:t>
            </a:r>
            <a:endParaRPr/>
          </a:p>
        </p:txBody>
      </p:sp>
      <p:grpSp>
        <p:nvGrpSpPr>
          <p:cNvPr id="150" name="Google Shape;150;p23"/>
          <p:cNvGrpSpPr/>
          <p:nvPr/>
        </p:nvGrpSpPr>
        <p:grpSpPr>
          <a:xfrm>
            <a:off x="1575100" y="2735905"/>
            <a:ext cx="457199" cy="451340"/>
            <a:chOff x="1684338" y="1958975"/>
            <a:chExt cx="123825" cy="122238"/>
          </a:xfrm>
        </p:grpSpPr>
        <p:sp>
          <p:nvSpPr>
            <p:cNvPr id="151" name="Google Shape;151;p23"/>
            <p:cNvSpPr/>
            <p:nvPr/>
          </p:nvSpPr>
          <p:spPr>
            <a:xfrm>
              <a:off x="1684338" y="1958975"/>
              <a:ext cx="123825" cy="122238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704975" y="1971675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29" h="398" extrusionOk="0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736725" y="1982788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23"/>
          <p:cNvSpPr/>
          <p:nvPr/>
        </p:nvSpPr>
        <p:spPr>
          <a:xfrm>
            <a:off x="4343400" y="27329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3"/>
          <p:cNvGrpSpPr/>
          <p:nvPr/>
        </p:nvGrpSpPr>
        <p:grpSpPr>
          <a:xfrm>
            <a:off x="7147575" y="2732997"/>
            <a:ext cx="457150" cy="457157"/>
            <a:chOff x="4143375" y="39688"/>
            <a:chExt cx="1338263" cy="1339849"/>
          </a:xfrm>
        </p:grpSpPr>
        <p:sp>
          <p:nvSpPr>
            <p:cNvPr id="156" name="Google Shape;156;p23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1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5474050" y="1856600"/>
            <a:ext cx="3450600" cy="2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Feature of interest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object do we observe?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 lake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The air in Madrid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dk1"/>
                </a:solidFill>
              </a:rPr>
            </a:br>
            <a:r>
              <a:rPr lang="en-GB" sz="1200" b="1">
                <a:solidFill>
                  <a:schemeClr val="dk1"/>
                </a:solidFill>
              </a:rPr>
              <a:t>Sampling feature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We cannot sample the entire lake or air surrounding madrid, so we use specific sample points to represent the object</a:t>
            </a:r>
            <a:endParaRPr sz="12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proxy object do we observe?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Location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Sample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26800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15" name="Google Shape;415;p41"/>
          <p:cNvSpPr/>
          <p:nvPr/>
        </p:nvSpPr>
        <p:spPr>
          <a:xfrm>
            <a:off x="26800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526775" y="166795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17" name="Google Shape;417;p41"/>
          <p:cNvSpPr/>
          <p:nvPr/>
        </p:nvSpPr>
        <p:spPr>
          <a:xfrm>
            <a:off x="526775" y="135355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FeatureOfInterest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18" name="Google Shape;418;p41"/>
          <p:cNvCxnSpPr>
            <a:stCxn id="415" idx="1"/>
          </p:cNvCxnSpPr>
          <p:nvPr/>
        </p:nvCxnSpPr>
        <p:spPr>
          <a:xfrm rot="10800000">
            <a:off x="2449625" y="2425200"/>
            <a:ext cx="23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1"/>
          <p:cNvCxnSpPr/>
          <p:nvPr/>
        </p:nvCxnSpPr>
        <p:spPr>
          <a:xfrm rot="10800000">
            <a:off x="2457050" y="1509825"/>
            <a:ext cx="0" cy="9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>
            <a:endCxn id="417" idx="3"/>
          </p:cNvCxnSpPr>
          <p:nvPr/>
        </p:nvCxnSpPr>
        <p:spPr>
          <a:xfrm rot="10800000">
            <a:off x="2139275" y="1510750"/>
            <a:ext cx="32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1"/>
          <p:cNvSpPr/>
          <p:nvPr/>
        </p:nvSpPr>
        <p:spPr>
          <a:xfrm>
            <a:off x="526775" y="284905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2" name="Google Shape;422;p41"/>
          <p:cNvSpPr/>
          <p:nvPr/>
        </p:nvSpPr>
        <p:spPr>
          <a:xfrm>
            <a:off x="526775" y="253465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SamplingFeature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23" name="Google Shape;423;p41"/>
          <p:cNvCxnSpPr>
            <a:endCxn id="416" idx="2"/>
          </p:cNvCxnSpPr>
          <p:nvPr/>
        </p:nvCxnSpPr>
        <p:spPr>
          <a:xfrm rot="10800000">
            <a:off x="1333025" y="2219950"/>
            <a:ext cx="0" cy="3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41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5" name="Google Shape;425;p41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7" name="Google Shape;427;p41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29" name="Google Shape;429;p41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1" name="Google Shape;431;p41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2" name="Google Shape;432;p41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3" name="Google Shape;433;p41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5" name="Google Shape;435;p41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7" name="Google Shape;437;p41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39" name="Google Shape;439;p41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440" name="Google Shape;440;p41"/>
          <p:cNvCxnSpPr>
            <a:stCxn id="425" idx="0"/>
            <a:endCxn id="430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1"/>
          <p:cNvCxnSpPr>
            <a:stCxn id="424" idx="2"/>
            <a:endCxn id="433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1"/>
          <p:cNvCxnSpPr>
            <a:stCxn id="425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1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1"/>
          <p:cNvCxnSpPr>
            <a:stCxn id="427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1"/>
          <p:cNvCxnSpPr>
            <a:stCxn id="425" idx="3"/>
            <a:endCxn id="429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>
            <a:stCxn id="437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1"/>
          <p:cNvCxnSpPr>
            <a:stCxn id="435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1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>
            <a:stCxn id="439" idx="0"/>
            <a:endCxn id="426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2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57" name="Google Shape;457;p42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Sensor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are the features of interest regarding our sensor?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What sensors were used?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Installed on which platform?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2889125" y="1735525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0" name="Google Shape;460;p42"/>
          <p:cNvSpPr/>
          <p:nvPr/>
        </p:nvSpPr>
        <p:spPr>
          <a:xfrm>
            <a:off x="2889125" y="1421125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Sensor information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461" name="Google Shape;461;p42"/>
          <p:cNvCxnSpPr>
            <a:stCxn id="456" idx="3"/>
          </p:cNvCxnSpPr>
          <p:nvPr/>
        </p:nvCxnSpPr>
        <p:spPr>
          <a:xfrm>
            <a:off x="2409425" y="285840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42"/>
          <p:cNvCxnSpPr/>
          <p:nvPr/>
        </p:nvCxnSpPr>
        <p:spPr>
          <a:xfrm rot="10800000">
            <a:off x="2693850" y="1583775"/>
            <a:ext cx="0" cy="12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42"/>
          <p:cNvCxnSpPr>
            <a:endCxn id="460" idx="1"/>
          </p:cNvCxnSpPr>
          <p:nvPr/>
        </p:nvCxnSpPr>
        <p:spPr>
          <a:xfrm>
            <a:off x="2693825" y="1578325"/>
            <a:ext cx="1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42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5" name="Google Shape;465;p42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7" name="Google Shape;467;p42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69" name="Google Shape;469;p42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1" name="Google Shape;471;p42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3" name="Google Shape;473;p42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5" name="Google Shape;475;p42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7" name="Google Shape;477;p42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478" name="Google Shape;478;p42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79" name="Google Shape;479;p42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480" name="Google Shape;480;p42"/>
          <p:cNvCxnSpPr>
            <a:stCxn id="465" idx="0"/>
            <a:endCxn id="470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2"/>
          <p:cNvCxnSpPr>
            <a:stCxn id="464" idx="2"/>
            <a:endCxn id="473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2"/>
          <p:cNvCxnSpPr>
            <a:stCxn id="465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2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42"/>
          <p:cNvCxnSpPr>
            <a:stCxn id="467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>
            <a:stCxn id="465" idx="3"/>
            <a:endCxn id="469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>
            <a:stCxn id="477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stCxn id="475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2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>
            <a:stCxn id="479" idx="0"/>
            <a:endCxn id="466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97" name="Google Shape;497;p43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Procedure information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How was the observation made?</a:t>
            </a:r>
            <a:endParaRPr sz="1200" i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Sensor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Algorithm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Analysis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2845250" y="2582400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0" name="Google Shape;500;p43"/>
          <p:cNvSpPr/>
          <p:nvPr/>
        </p:nvSpPr>
        <p:spPr>
          <a:xfrm>
            <a:off x="2845250" y="2268000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Procedure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01" name="Google Shape;501;p43"/>
          <p:cNvCxnSpPr>
            <a:stCxn id="497" idx="3"/>
            <a:endCxn id="500" idx="1"/>
          </p:cNvCxnSpPr>
          <p:nvPr/>
        </p:nvCxnSpPr>
        <p:spPr>
          <a:xfrm>
            <a:off x="2409425" y="2425200"/>
            <a:ext cx="43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3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3" name="Google Shape;503;p43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4" name="Google Shape;504;p43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5" name="Google Shape;505;p43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6" name="Google Shape;506;p43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7" name="Google Shape;507;p43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08" name="Google Shape;508;p43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09" name="Google Shape;509;p43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0" name="Google Shape;510;p43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1" name="Google Shape;511;p43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3" name="Google Shape;513;p43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5" name="Google Shape;515;p43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16" name="Google Shape;516;p43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7" name="Google Shape;517;p43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18" name="Google Shape;518;p43"/>
          <p:cNvCxnSpPr>
            <a:stCxn id="503" idx="0"/>
            <a:endCxn id="508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43"/>
          <p:cNvCxnSpPr>
            <a:stCxn id="502" idx="2"/>
            <a:endCxn id="511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43"/>
          <p:cNvCxnSpPr>
            <a:stCxn id="503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43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3"/>
          <p:cNvCxnSpPr>
            <a:stCxn id="505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43"/>
          <p:cNvCxnSpPr>
            <a:stCxn id="503" idx="3"/>
            <a:endCxn id="507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43"/>
          <p:cNvCxnSpPr>
            <a:stCxn id="515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43"/>
          <p:cNvCxnSpPr>
            <a:stCxn id="513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43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43"/>
          <p:cNvCxnSpPr>
            <a:stCxn id="517" idx="0"/>
            <a:endCxn id="504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4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4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546425" y="2582401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5" name="Google Shape;535;p44"/>
          <p:cNvSpPr/>
          <p:nvPr/>
        </p:nvSpPr>
        <p:spPr>
          <a:xfrm>
            <a:off x="546425" y="2268000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Metadata information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Who produced the observation?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When?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Status of the observation: archived/cancelled/planned/acquired/…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Information on processing of the data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...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7" name="Google Shape;537;p44"/>
          <p:cNvSpPr/>
          <p:nvPr/>
        </p:nvSpPr>
        <p:spPr>
          <a:xfrm>
            <a:off x="2889125" y="4250125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8" name="Google Shape;538;p44"/>
          <p:cNvSpPr/>
          <p:nvPr/>
        </p:nvSpPr>
        <p:spPr>
          <a:xfrm>
            <a:off x="2889125" y="3935725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Metadata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39" name="Google Shape;539;p44"/>
          <p:cNvCxnSpPr>
            <a:stCxn id="534" idx="3"/>
          </p:cNvCxnSpPr>
          <p:nvPr/>
        </p:nvCxnSpPr>
        <p:spPr>
          <a:xfrm>
            <a:off x="2409425" y="2858401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44"/>
          <p:cNvCxnSpPr/>
          <p:nvPr/>
        </p:nvCxnSpPr>
        <p:spPr>
          <a:xfrm>
            <a:off x="2693850" y="2856675"/>
            <a:ext cx="0" cy="123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44"/>
          <p:cNvCxnSpPr>
            <a:endCxn id="538" idx="1"/>
          </p:cNvCxnSpPr>
          <p:nvPr/>
        </p:nvCxnSpPr>
        <p:spPr>
          <a:xfrm>
            <a:off x="2693825" y="4092925"/>
            <a:ext cx="19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44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3" name="Google Shape;543;p44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5" name="Google Shape;545;p44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6" name="Google Shape;546;p44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7" name="Google Shape;547;p44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9" name="Google Shape;549;p44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1" name="Google Shape;551;p44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3" name="Google Shape;553;p44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5" name="Google Shape;555;p44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7" name="Google Shape;557;p44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58" name="Google Shape;558;p44"/>
          <p:cNvCxnSpPr>
            <a:stCxn id="543" idx="0"/>
            <a:endCxn id="548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44"/>
          <p:cNvCxnSpPr>
            <a:stCxn id="542" idx="2"/>
            <a:endCxn id="551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44"/>
          <p:cNvCxnSpPr>
            <a:stCxn id="543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4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4"/>
          <p:cNvCxnSpPr>
            <a:stCxn id="545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44"/>
          <p:cNvCxnSpPr>
            <a:stCxn id="543" idx="3"/>
            <a:endCxn id="547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44"/>
          <p:cNvCxnSpPr>
            <a:stCxn id="555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44"/>
          <p:cNvCxnSpPr>
            <a:stCxn id="553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4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4"/>
          <p:cNvCxnSpPr>
            <a:stCxn id="557" idx="0"/>
            <a:endCxn id="544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5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Observable property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What property do we observe?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1442900" y="3053588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6" name="Google Shape;576;p45"/>
          <p:cNvSpPr/>
          <p:nvPr/>
        </p:nvSpPr>
        <p:spPr>
          <a:xfrm>
            <a:off x="1442900" y="2739188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1568150" y="1852313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8" name="Google Shape;578;p45"/>
          <p:cNvSpPr/>
          <p:nvPr/>
        </p:nvSpPr>
        <p:spPr>
          <a:xfrm>
            <a:off x="1568150" y="1537913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Observable property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579" name="Google Shape;579;p45"/>
          <p:cNvCxnSpPr>
            <a:stCxn id="576" idx="0"/>
            <a:endCxn id="577" idx="2"/>
          </p:cNvCxnSpPr>
          <p:nvPr/>
        </p:nvCxnSpPr>
        <p:spPr>
          <a:xfrm rot="10800000">
            <a:off x="2374400" y="2404388"/>
            <a:ext cx="0" cy="3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45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1" name="Google Shape;581;p45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3" name="Google Shape;583;p45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5" name="Google Shape;585;p45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7" name="Google Shape;587;p45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9" name="Google Shape;589;p45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1" name="Google Shape;591;p45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2" name="Google Shape;592;p45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3" name="Google Shape;593;p45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594" name="Google Shape;594;p45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5" name="Google Shape;595;p45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596" name="Google Shape;596;p45"/>
          <p:cNvCxnSpPr>
            <a:stCxn id="581" idx="0"/>
            <a:endCxn id="586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45"/>
          <p:cNvCxnSpPr>
            <a:stCxn id="580" idx="2"/>
            <a:endCxn id="589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45"/>
          <p:cNvCxnSpPr>
            <a:stCxn id="581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45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45"/>
          <p:cNvCxnSpPr>
            <a:stCxn id="583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5"/>
          <p:cNvCxnSpPr>
            <a:stCxn id="581" idx="3"/>
            <a:endCxn id="585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45"/>
          <p:cNvCxnSpPr>
            <a:stCxn id="593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5"/>
          <p:cNvCxnSpPr>
            <a:stCxn id="591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5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5"/>
          <p:cNvCxnSpPr>
            <a:stCxn id="595" idx="0"/>
            <a:endCxn id="582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46"/>
          <p:cNvPicPr preferRelativeResize="0"/>
          <p:nvPr/>
        </p:nvPicPr>
        <p:blipFill rotWithShape="1">
          <a:blip r:embed="rId3">
            <a:alphaModFix amt="10000"/>
          </a:blip>
          <a:srcRect l="44900"/>
          <a:stretch/>
        </p:blipFill>
        <p:spPr>
          <a:xfrm>
            <a:off x="4893575" y="0"/>
            <a:ext cx="425043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6"/>
          <p:cNvSpPr/>
          <p:nvPr/>
        </p:nvSpPr>
        <p:spPr>
          <a:xfrm>
            <a:off x="5474050" y="1856600"/>
            <a:ext cx="3450600" cy="29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Result information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 the end you want to get a certain result, which is derived from the gathered data e.g.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Value of the observation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0.5 ppm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Level of the observation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Excellent - Good - Poor - Alarming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We are below the threshold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Red - Green - Orange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2" name="Google Shape;612;p46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Simplified version of the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1434825" y="2029713"/>
            <a:ext cx="18630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4" name="Google Shape;614;p46"/>
          <p:cNvSpPr/>
          <p:nvPr/>
        </p:nvSpPr>
        <p:spPr>
          <a:xfrm>
            <a:off x="1434825" y="1715313"/>
            <a:ext cx="1863000" cy="314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Observation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1560075" y="3210513"/>
            <a:ext cx="1612500" cy="55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6" name="Google Shape;616;p46"/>
          <p:cNvSpPr/>
          <p:nvPr/>
        </p:nvSpPr>
        <p:spPr>
          <a:xfrm>
            <a:off x="1560075" y="2896113"/>
            <a:ext cx="1612500" cy="314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Result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617" name="Google Shape;617;p46"/>
          <p:cNvCxnSpPr>
            <a:stCxn id="613" idx="2"/>
            <a:endCxn id="616" idx="0"/>
          </p:cNvCxnSpPr>
          <p:nvPr/>
        </p:nvCxnSpPr>
        <p:spPr>
          <a:xfrm>
            <a:off x="2366325" y="2581713"/>
            <a:ext cx="0" cy="3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46"/>
          <p:cNvSpPr/>
          <p:nvPr/>
        </p:nvSpPr>
        <p:spPr>
          <a:xfrm>
            <a:off x="6742997" y="976571"/>
            <a:ext cx="483900" cy="1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9" name="Google Shape;619;p46"/>
          <p:cNvSpPr/>
          <p:nvPr/>
        </p:nvSpPr>
        <p:spPr>
          <a:xfrm>
            <a:off x="6742997" y="894874"/>
            <a:ext cx="483900" cy="81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621650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1" name="Google Shape;621;p46"/>
          <p:cNvSpPr/>
          <p:nvPr/>
        </p:nvSpPr>
        <p:spPr>
          <a:xfrm>
            <a:off x="621650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7397450" y="972698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3" name="Google Shape;623;p46"/>
          <p:cNvSpPr/>
          <p:nvPr/>
        </p:nvSpPr>
        <p:spPr>
          <a:xfrm>
            <a:off x="7397450" y="899025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795950" y="653373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5" name="Google Shape;625;p46"/>
          <p:cNvSpPr/>
          <p:nvPr/>
        </p:nvSpPr>
        <p:spPr>
          <a:xfrm>
            <a:off x="6795950" y="579700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6795950" y="12753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7" name="Google Shape;627;p46"/>
          <p:cNvSpPr/>
          <p:nvPr/>
        </p:nvSpPr>
        <p:spPr>
          <a:xfrm>
            <a:off x="6795950" y="1201663"/>
            <a:ext cx="378000" cy="7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7397450" y="12752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9" name="Google Shape;629;p46"/>
          <p:cNvSpPr/>
          <p:nvPr/>
        </p:nvSpPr>
        <p:spPr>
          <a:xfrm>
            <a:off x="7397450" y="12015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7397450" y="64563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1" name="Google Shape;631;p46"/>
          <p:cNvSpPr/>
          <p:nvPr/>
        </p:nvSpPr>
        <p:spPr>
          <a:xfrm>
            <a:off x="7397450" y="57196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6216500" y="976285"/>
            <a:ext cx="378000" cy="1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3" name="Google Shape;633;p46"/>
          <p:cNvSpPr/>
          <p:nvPr/>
        </p:nvSpPr>
        <p:spPr>
          <a:xfrm>
            <a:off x="6216500" y="902613"/>
            <a:ext cx="378000" cy="73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</p:txBody>
      </p:sp>
      <p:cxnSp>
        <p:nvCxnSpPr>
          <p:cNvPr id="634" name="Google Shape;634;p46"/>
          <p:cNvCxnSpPr>
            <a:stCxn id="619" idx="0"/>
            <a:endCxn id="624" idx="2"/>
          </p:cNvCxnSpPr>
          <p:nvPr/>
        </p:nvCxnSpPr>
        <p:spPr>
          <a:xfrm rot="10800000">
            <a:off x="6984947" y="782674"/>
            <a:ext cx="0" cy="1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6"/>
          <p:cNvCxnSpPr>
            <a:stCxn id="618" idx="2"/>
            <a:endCxn id="627" idx="0"/>
          </p:cNvCxnSpPr>
          <p:nvPr/>
        </p:nvCxnSpPr>
        <p:spPr>
          <a:xfrm>
            <a:off x="6984947" y="1119971"/>
            <a:ext cx="0" cy="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46"/>
          <p:cNvCxnSpPr>
            <a:stCxn id="619" idx="1"/>
          </p:cNvCxnSpPr>
          <p:nvPr/>
        </p:nvCxnSpPr>
        <p:spPr>
          <a:xfrm rot="10800000">
            <a:off x="6677297" y="935674"/>
            <a:ext cx="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46"/>
          <p:cNvCxnSpPr/>
          <p:nvPr/>
        </p:nvCxnSpPr>
        <p:spPr>
          <a:xfrm>
            <a:off x="6682850" y="610550"/>
            <a:ext cx="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46"/>
          <p:cNvCxnSpPr>
            <a:stCxn id="621" idx="3"/>
          </p:cNvCxnSpPr>
          <p:nvPr/>
        </p:nvCxnSpPr>
        <p:spPr>
          <a:xfrm>
            <a:off x="6594500" y="608713"/>
            <a:ext cx="9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46"/>
          <p:cNvCxnSpPr>
            <a:stCxn id="619" idx="3"/>
            <a:endCxn id="623" idx="1"/>
          </p:cNvCxnSpPr>
          <p:nvPr/>
        </p:nvCxnSpPr>
        <p:spPr>
          <a:xfrm>
            <a:off x="7226897" y="935674"/>
            <a:ext cx="17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46"/>
          <p:cNvCxnSpPr>
            <a:stCxn id="631" idx="1"/>
          </p:cNvCxnSpPr>
          <p:nvPr/>
        </p:nvCxnSpPr>
        <p:spPr>
          <a:xfrm rot="10800000">
            <a:off x="7323050" y="608713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6"/>
          <p:cNvCxnSpPr>
            <a:stCxn id="629" idx="1"/>
          </p:cNvCxnSpPr>
          <p:nvPr/>
        </p:nvCxnSpPr>
        <p:spPr>
          <a:xfrm rot="10800000">
            <a:off x="7326650" y="1238313"/>
            <a:ext cx="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6"/>
          <p:cNvCxnSpPr/>
          <p:nvPr/>
        </p:nvCxnSpPr>
        <p:spPr>
          <a:xfrm>
            <a:off x="7323000" y="606850"/>
            <a:ext cx="0" cy="6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46"/>
          <p:cNvCxnSpPr>
            <a:stCxn id="633" idx="0"/>
            <a:endCxn id="620" idx="2"/>
          </p:cNvCxnSpPr>
          <p:nvPr/>
        </p:nvCxnSpPr>
        <p:spPr>
          <a:xfrm rot="10800000">
            <a:off x="6405500" y="774813"/>
            <a:ext cx="0" cy="12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298300" y="0"/>
            <a:ext cx="44901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 txBox="1"/>
          <p:nvPr/>
        </p:nvSpPr>
        <p:spPr>
          <a:xfrm>
            <a:off x="5247100" y="1628250"/>
            <a:ext cx="33894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Does this make sense?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 we cover all aspects of the use case?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we missing crucial pieces of information?</a:t>
            </a:r>
            <a:endParaRPr/>
          </a:p>
        </p:txBody>
      </p:sp>
      <p:pic>
        <p:nvPicPr>
          <p:cNvPr id="650" name="Google Shape;6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1672000"/>
            <a:ext cx="1463600" cy="1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Arial"/>
                <a:ea typeface="Arial"/>
                <a:cs typeface="Arial"/>
                <a:sym typeface="Arial"/>
              </a:rPr>
              <a:t>Initial thoughts of comparison</a:t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495859" y="10420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D04A02"/>
              </a:solidFill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985350" y="1070550"/>
            <a:ext cx="44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Outcome assessment of existing standards</a:t>
            </a:r>
            <a:endParaRPr/>
          </a:p>
        </p:txBody>
      </p:sp>
      <p:sp>
        <p:nvSpPr>
          <p:cNvPr id="660" name="Google Shape;660;p48"/>
          <p:cNvSpPr txBox="1"/>
          <p:nvPr/>
        </p:nvSpPr>
        <p:spPr>
          <a:xfrm>
            <a:off x="495850" y="1679975"/>
            <a:ext cx="3848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Existing standards like SOSA, WaterML, INSPIRE AC build on ISO O&amp;M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/>
              <a:t>Mainly reuse of the </a:t>
            </a:r>
            <a:r>
              <a:rPr lang="en-GB" sz="1200" b="1"/>
              <a:t>‘Observation’ </a:t>
            </a:r>
            <a:r>
              <a:rPr lang="en-GB" sz="1200"/>
              <a:t>schema</a:t>
            </a:r>
            <a:endParaRPr sz="1200" u="sng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Other standards mainly introduce or elaborate on additional elements such as: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sensor data (SOSA)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timeseries (WaterML)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Quantity types via QUDT (WaterML)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ISO O&amp;M itself builds further on existing standards like: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OGC Spatial Coverage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ISO Metadata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928" y="969500"/>
            <a:ext cx="3415152" cy="1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299" y="2778200"/>
            <a:ext cx="2523199" cy="1619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8"/>
          <p:cNvSpPr txBox="1"/>
          <p:nvPr/>
        </p:nvSpPr>
        <p:spPr>
          <a:xfrm>
            <a:off x="6715500" y="837100"/>
            <a:ext cx="123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SOSA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7248900" y="2424200"/>
            <a:ext cx="123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WaterML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48"/>
          <p:cNvSpPr/>
          <p:nvPr/>
        </p:nvSpPr>
        <p:spPr>
          <a:xfrm>
            <a:off x="6691625" y="1806600"/>
            <a:ext cx="673500" cy="296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7318225" y="3175900"/>
            <a:ext cx="1312800" cy="66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48"/>
          <p:cNvCxnSpPr/>
          <p:nvPr/>
        </p:nvCxnSpPr>
        <p:spPr>
          <a:xfrm rot="10800000" flipH="1">
            <a:off x="4070275" y="1957575"/>
            <a:ext cx="2610000" cy="32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48"/>
          <p:cNvCxnSpPr>
            <a:endCxn id="666" idx="1"/>
          </p:cNvCxnSpPr>
          <p:nvPr/>
        </p:nvCxnSpPr>
        <p:spPr>
          <a:xfrm>
            <a:off x="4067125" y="2281000"/>
            <a:ext cx="3251100" cy="122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9" name="Google Shape;6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051" y="3368945"/>
            <a:ext cx="2042700" cy="149473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8"/>
          <p:cNvSpPr txBox="1"/>
          <p:nvPr/>
        </p:nvSpPr>
        <p:spPr>
          <a:xfrm>
            <a:off x="5072275" y="2940250"/>
            <a:ext cx="123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roxima Nova"/>
                <a:ea typeface="Proxima Nova"/>
                <a:cs typeface="Proxima Nova"/>
                <a:sym typeface="Proxima Nova"/>
              </a:rPr>
              <a:t>INSPIRE Atmoshperic conditions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1" name="Google Shape;671;p48"/>
          <p:cNvCxnSpPr>
            <a:endCxn id="672" idx="0"/>
          </p:cNvCxnSpPr>
          <p:nvPr/>
        </p:nvCxnSpPr>
        <p:spPr>
          <a:xfrm>
            <a:off x="4070250" y="2279475"/>
            <a:ext cx="1800600" cy="150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48"/>
          <p:cNvSpPr/>
          <p:nvPr/>
        </p:nvSpPr>
        <p:spPr>
          <a:xfrm>
            <a:off x="5534100" y="3786975"/>
            <a:ext cx="673500" cy="52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" name="Google Shape;673;p48"/>
          <p:cNvCxnSpPr/>
          <p:nvPr/>
        </p:nvCxnSpPr>
        <p:spPr>
          <a:xfrm>
            <a:off x="1098025" y="1457021"/>
            <a:ext cx="3481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676125"/>
            <a:ext cx="57340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9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Use case storyline</a:t>
            </a:r>
            <a:br>
              <a:rPr lang="en-GB" sz="2900" b="1"/>
            </a:br>
            <a:r>
              <a:rPr lang="en-GB" i="1"/>
              <a:t>Building the UML class model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628650" y="1235700"/>
            <a:ext cx="63279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SOSA Observation + elements from SOSA Sampling &amp; ISO O&amp;M: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/>
          <p:nvPr/>
        </p:nvSpPr>
        <p:spPr>
          <a:xfrm>
            <a:off x="298300" y="0"/>
            <a:ext cx="44901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 txBox="1"/>
          <p:nvPr/>
        </p:nvSpPr>
        <p:spPr>
          <a:xfrm>
            <a:off x="5247100" y="1018650"/>
            <a:ext cx="33894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 you agree with the fact that O&amp;M and SOSA form a good basis for our common vocabulary?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the UML class model clear?</a:t>
            </a:r>
            <a:br>
              <a:rPr lang="en-GB"/>
            </a:b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we missing crucial pieces of information?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there any questions?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Any use cases you want to test the model with?</a:t>
            </a:r>
            <a:endParaRPr/>
          </a:p>
        </p:txBody>
      </p:sp>
      <p:pic>
        <p:nvPicPr>
          <p:cNvPr id="687" name="Google Shape;6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1672000"/>
            <a:ext cx="1463600" cy="1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15’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50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1528920" y="3410525"/>
            <a:ext cx="188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 (1</a:t>
            </a:r>
            <a:r>
              <a:rPr lang="en-GB" sz="1600"/>
              <a:t>0’)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1528925" y="1925906"/>
            <a:ext cx="6138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Recap: what did we do in the previous workshop and the different “levels of information” (25’)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528933" y="1230471"/>
            <a:ext cx="49914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 and introduction (15</a:t>
            </a:r>
            <a:r>
              <a:rPr lang="en-GB" sz="1600">
                <a:solidFill>
                  <a:schemeClr val="dk1"/>
                </a:solidFill>
              </a:rPr>
              <a:t>’)</a:t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910318" y="1229302"/>
            <a:ext cx="333400" cy="340892"/>
          </a:xfrm>
          <a:custGeom>
            <a:avLst/>
            <a:gdLst/>
            <a:ahLst/>
            <a:cxnLst/>
            <a:rect l="l" t="t" r="r" b="b"/>
            <a:pathLst>
              <a:path w="749" h="766" extrusionOk="0">
                <a:moveTo>
                  <a:pt x="697" y="179"/>
                </a:moveTo>
                <a:cubicBezTo>
                  <a:pt x="664" y="171"/>
                  <a:pt x="631" y="191"/>
                  <a:pt x="623" y="224"/>
                </a:cubicBezTo>
                <a:cubicBezTo>
                  <a:pt x="589" y="360"/>
                  <a:pt x="589" y="360"/>
                  <a:pt x="589" y="360"/>
                </a:cubicBezTo>
                <a:cubicBezTo>
                  <a:pt x="567" y="341"/>
                  <a:pt x="541" y="326"/>
                  <a:pt x="513" y="317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391" y="12"/>
                  <a:pt x="363" y="0"/>
                  <a:pt x="339" y="10"/>
                </a:cubicBezTo>
                <a:cubicBezTo>
                  <a:pt x="314" y="20"/>
                  <a:pt x="302" y="47"/>
                  <a:pt x="312" y="72"/>
                </a:cubicBezTo>
                <a:cubicBezTo>
                  <a:pt x="407" y="308"/>
                  <a:pt x="407" y="308"/>
                  <a:pt x="407" y="308"/>
                </a:cubicBezTo>
                <a:cubicBezTo>
                  <a:pt x="395" y="310"/>
                  <a:pt x="384" y="313"/>
                  <a:pt x="373" y="316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04" y="52"/>
                  <a:pt x="175" y="45"/>
                  <a:pt x="153" y="60"/>
                </a:cubicBezTo>
                <a:cubicBezTo>
                  <a:pt x="130" y="74"/>
                  <a:pt x="124" y="103"/>
                  <a:pt x="138" y="126"/>
                </a:cubicBezTo>
                <a:cubicBezTo>
                  <a:pt x="291" y="364"/>
                  <a:pt x="291" y="364"/>
                  <a:pt x="291" y="364"/>
                </a:cubicBezTo>
                <a:cubicBezTo>
                  <a:pt x="282" y="372"/>
                  <a:pt x="275" y="381"/>
                  <a:pt x="268" y="389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88" y="199"/>
                  <a:pt x="57" y="198"/>
                  <a:pt x="38" y="216"/>
                </a:cubicBezTo>
                <a:cubicBezTo>
                  <a:pt x="19" y="234"/>
                  <a:pt x="18" y="264"/>
                  <a:pt x="36" y="283"/>
                </a:cubicBezTo>
                <a:cubicBezTo>
                  <a:pt x="224" y="482"/>
                  <a:pt x="224" y="482"/>
                  <a:pt x="224" y="482"/>
                </a:cubicBezTo>
                <a:cubicBezTo>
                  <a:pt x="220" y="497"/>
                  <a:pt x="219" y="512"/>
                  <a:pt x="219" y="527"/>
                </a:cubicBezTo>
                <a:cubicBezTo>
                  <a:pt x="76" y="415"/>
                  <a:pt x="76" y="415"/>
                  <a:pt x="76" y="415"/>
                </a:cubicBezTo>
                <a:cubicBezTo>
                  <a:pt x="57" y="401"/>
                  <a:pt x="30" y="404"/>
                  <a:pt x="15" y="423"/>
                </a:cubicBezTo>
                <a:cubicBezTo>
                  <a:pt x="0" y="441"/>
                  <a:pt x="4" y="469"/>
                  <a:pt x="23" y="483"/>
                </a:cubicBezTo>
                <a:cubicBezTo>
                  <a:pt x="304" y="705"/>
                  <a:pt x="304" y="705"/>
                  <a:pt x="304" y="705"/>
                </a:cubicBezTo>
                <a:cubicBezTo>
                  <a:pt x="306" y="707"/>
                  <a:pt x="308" y="708"/>
                  <a:pt x="309" y="709"/>
                </a:cubicBezTo>
                <a:cubicBezTo>
                  <a:pt x="315" y="713"/>
                  <a:pt x="315" y="713"/>
                  <a:pt x="315" y="713"/>
                </a:cubicBezTo>
                <a:cubicBezTo>
                  <a:pt x="317" y="715"/>
                  <a:pt x="320" y="717"/>
                  <a:pt x="323" y="718"/>
                </a:cubicBezTo>
                <a:cubicBezTo>
                  <a:pt x="398" y="766"/>
                  <a:pt x="497" y="766"/>
                  <a:pt x="573" y="710"/>
                </a:cubicBezTo>
                <a:cubicBezTo>
                  <a:pt x="620" y="677"/>
                  <a:pt x="649" y="629"/>
                  <a:pt x="661" y="577"/>
                </a:cubicBezTo>
                <a:cubicBezTo>
                  <a:pt x="741" y="253"/>
                  <a:pt x="741" y="253"/>
                  <a:pt x="741" y="253"/>
                </a:cubicBezTo>
                <a:cubicBezTo>
                  <a:pt x="749" y="220"/>
                  <a:pt x="729" y="188"/>
                  <a:pt x="697" y="179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993214" y="3410594"/>
            <a:ext cx="244743" cy="338394"/>
          </a:xfrm>
          <a:custGeom>
            <a:avLst/>
            <a:gdLst/>
            <a:ahLst/>
            <a:cxnLst/>
            <a:rect l="l" t="t" r="r" b="b"/>
            <a:pathLst>
              <a:path w="546" h="753" extrusionOk="0">
                <a:moveTo>
                  <a:pt x="546" y="67"/>
                </a:moveTo>
                <a:cubicBezTo>
                  <a:pt x="546" y="718"/>
                  <a:pt x="546" y="718"/>
                  <a:pt x="546" y="718"/>
                </a:cubicBezTo>
                <a:cubicBezTo>
                  <a:pt x="546" y="738"/>
                  <a:pt x="530" y="753"/>
                  <a:pt x="511" y="753"/>
                </a:cubicBezTo>
                <a:cubicBezTo>
                  <a:pt x="34" y="753"/>
                  <a:pt x="34" y="753"/>
                  <a:pt x="34" y="753"/>
                </a:cubicBezTo>
                <a:cubicBezTo>
                  <a:pt x="15" y="753"/>
                  <a:pt x="0" y="738"/>
                  <a:pt x="0" y="71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8"/>
                  <a:pt x="15" y="32"/>
                  <a:pt x="34" y="32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2" y="40"/>
                  <a:pt x="190" y="48"/>
                  <a:pt x="190" y="57"/>
                </a:cubicBezTo>
                <a:cubicBezTo>
                  <a:pt x="190" y="63"/>
                  <a:pt x="187" y="69"/>
                  <a:pt x="182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19"/>
                  <a:pt x="36" y="719"/>
                  <a:pt x="36" y="719"/>
                </a:cubicBezTo>
                <a:cubicBezTo>
                  <a:pt x="509" y="719"/>
                  <a:pt x="509" y="719"/>
                  <a:pt x="509" y="719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363" y="73"/>
                  <a:pt x="363" y="73"/>
                  <a:pt x="363" y="73"/>
                </a:cubicBezTo>
                <a:cubicBezTo>
                  <a:pt x="358" y="69"/>
                  <a:pt x="355" y="63"/>
                  <a:pt x="355" y="57"/>
                </a:cubicBezTo>
                <a:cubicBezTo>
                  <a:pt x="355" y="48"/>
                  <a:pt x="353" y="40"/>
                  <a:pt x="351" y="32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530" y="32"/>
                  <a:pt x="546" y="48"/>
                  <a:pt x="546" y="67"/>
                </a:cubicBezTo>
                <a:close/>
                <a:moveTo>
                  <a:pt x="468" y="203"/>
                </a:moveTo>
                <a:cubicBezTo>
                  <a:pt x="468" y="676"/>
                  <a:pt x="468" y="676"/>
                  <a:pt x="468" y="676"/>
                </a:cubicBezTo>
                <a:cubicBezTo>
                  <a:pt x="77" y="676"/>
                  <a:pt x="77" y="676"/>
                  <a:pt x="77" y="676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8" y="203"/>
                  <a:pt x="78" y="203"/>
                  <a:pt x="79" y="203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67" y="203"/>
                  <a:pt x="468" y="203"/>
                  <a:pt x="468" y="203"/>
                </a:cubicBezTo>
                <a:close/>
                <a:moveTo>
                  <a:pt x="286" y="401"/>
                </a:moveTo>
                <a:cubicBezTo>
                  <a:pt x="277" y="392"/>
                  <a:pt x="263" y="392"/>
                  <a:pt x="255" y="401"/>
                </a:cubicBezTo>
                <a:cubicBezTo>
                  <a:pt x="185" y="471"/>
                  <a:pt x="185" y="471"/>
                  <a:pt x="185" y="471"/>
                </a:cubicBezTo>
                <a:cubicBezTo>
                  <a:pt x="160" y="446"/>
                  <a:pt x="160" y="446"/>
                  <a:pt x="160" y="446"/>
                </a:cubicBezTo>
                <a:cubicBezTo>
                  <a:pt x="152" y="438"/>
                  <a:pt x="138" y="438"/>
                  <a:pt x="130" y="446"/>
                </a:cubicBezTo>
                <a:cubicBezTo>
                  <a:pt x="121" y="454"/>
                  <a:pt x="121" y="468"/>
                  <a:pt x="130" y="477"/>
                </a:cubicBezTo>
                <a:cubicBezTo>
                  <a:pt x="170" y="517"/>
                  <a:pt x="170" y="517"/>
                  <a:pt x="170" y="517"/>
                </a:cubicBezTo>
                <a:cubicBezTo>
                  <a:pt x="174" y="521"/>
                  <a:pt x="179" y="523"/>
                  <a:pt x="185" y="523"/>
                </a:cubicBezTo>
                <a:cubicBezTo>
                  <a:pt x="191" y="523"/>
                  <a:pt x="196" y="521"/>
                  <a:pt x="200" y="517"/>
                </a:cubicBezTo>
                <a:cubicBezTo>
                  <a:pt x="286" y="431"/>
                  <a:pt x="286" y="431"/>
                  <a:pt x="286" y="431"/>
                </a:cubicBezTo>
                <a:cubicBezTo>
                  <a:pt x="294" y="423"/>
                  <a:pt x="294" y="409"/>
                  <a:pt x="286" y="401"/>
                </a:cubicBezTo>
                <a:close/>
                <a:moveTo>
                  <a:pt x="286" y="267"/>
                </a:moveTo>
                <a:cubicBezTo>
                  <a:pt x="277" y="258"/>
                  <a:pt x="263" y="258"/>
                  <a:pt x="255" y="267"/>
                </a:cubicBezTo>
                <a:cubicBezTo>
                  <a:pt x="185" y="337"/>
                  <a:pt x="185" y="337"/>
                  <a:pt x="185" y="337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52" y="303"/>
                  <a:pt x="138" y="303"/>
                  <a:pt x="130" y="312"/>
                </a:cubicBezTo>
                <a:cubicBezTo>
                  <a:pt x="121" y="320"/>
                  <a:pt x="121" y="334"/>
                  <a:pt x="130" y="343"/>
                </a:cubicBezTo>
                <a:cubicBezTo>
                  <a:pt x="170" y="383"/>
                  <a:pt x="170" y="383"/>
                  <a:pt x="170" y="383"/>
                </a:cubicBezTo>
                <a:cubicBezTo>
                  <a:pt x="174" y="387"/>
                  <a:pt x="179" y="389"/>
                  <a:pt x="185" y="389"/>
                </a:cubicBezTo>
                <a:cubicBezTo>
                  <a:pt x="191" y="389"/>
                  <a:pt x="196" y="387"/>
                  <a:pt x="200" y="383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94" y="289"/>
                  <a:pt x="294" y="275"/>
                  <a:pt x="286" y="267"/>
                </a:cubicBezTo>
                <a:close/>
                <a:moveTo>
                  <a:pt x="77" y="138"/>
                </a:moveTo>
                <a:cubicBezTo>
                  <a:pt x="77" y="119"/>
                  <a:pt x="92" y="104"/>
                  <a:pt x="111" y="104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95" y="104"/>
                  <a:pt x="216" y="83"/>
                  <a:pt x="216" y="57"/>
                </a:cubicBezTo>
                <a:cubicBezTo>
                  <a:pt x="216" y="25"/>
                  <a:pt x="242" y="0"/>
                  <a:pt x="273" y="0"/>
                </a:cubicBezTo>
                <a:cubicBezTo>
                  <a:pt x="304" y="0"/>
                  <a:pt x="329" y="25"/>
                  <a:pt x="329" y="57"/>
                </a:cubicBezTo>
                <a:cubicBezTo>
                  <a:pt x="329" y="83"/>
                  <a:pt x="350" y="104"/>
                  <a:pt x="377" y="104"/>
                </a:cubicBezTo>
                <a:cubicBezTo>
                  <a:pt x="435" y="104"/>
                  <a:pt x="435" y="104"/>
                  <a:pt x="435" y="104"/>
                </a:cubicBezTo>
                <a:cubicBezTo>
                  <a:pt x="453" y="104"/>
                  <a:pt x="468" y="119"/>
                  <a:pt x="468" y="138"/>
                </a:cubicBezTo>
                <a:cubicBezTo>
                  <a:pt x="468" y="168"/>
                  <a:pt x="468" y="168"/>
                  <a:pt x="468" y="168"/>
                </a:cubicBezTo>
                <a:cubicBezTo>
                  <a:pt x="468" y="171"/>
                  <a:pt x="468" y="174"/>
                  <a:pt x="467" y="177"/>
                </a:cubicBezTo>
                <a:cubicBezTo>
                  <a:pt x="79" y="177"/>
                  <a:pt x="79" y="177"/>
                  <a:pt x="79" y="177"/>
                </a:cubicBezTo>
                <a:cubicBezTo>
                  <a:pt x="78" y="174"/>
                  <a:pt x="77" y="171"/>
                  <a:pt x="77" y="168"/>
                </a:cubicBezTo>
                <a:lnTo>
                  <a:pt x="77" y="138"/>
                </a:lnTo>
                <a:close/>
                <a:moveTo>
                  <a:pt x="250" y="57"/>
                </a:moveTo>
                <a:cubicBezTo>
                  <a:pt x="250" y="69"/>
                  <a:pt x="260" y="79"/>
                  <a:pt x="273" y="79"/>
                </a:cubicBezTo>
                <a:cubicBezTo>
                  <a:pt x="285" y="79"/>
                  <a:pt x="296" y="69"/>
                  <a:pt x="296" y="57"/>
                </a:cubicBezTo>
                <a:cubicBezTo>
                  <a:pt x="296" y="44"/>
                  <a:pt x="285" y="34"/>
                  <a:pt x="273" y="34"/>
                </a:cubicBezTo>
                <a:cubicBezTo>
                  <a:pt x="260" y="34"/>
                  <a:pt x="250" y="44"/>
                  <a:pt x="250" y="57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982102" y="2022775"/>
            <a:ext cx="253484" cy="297189"/>
          </a:xfrm>
          <a:custGeom>
            <a:avLst/>
            <a:gdLst/>
            <a:ahLst/>
            <a:cxnLst/>
            <a:rect l="l" t="t" r="r" b="b"/>
            <a:pathLst>
              <a:path w="569" h="670" extrusionOk="0">
                <a:moveTo>
                  <a:pt x="534" y="143"/>
                </a:moveTo>
                <a:cubicBezTo>
                  <a:pt x="426" y="35"/>
                  <a:pt x="426" y="35"/>
                  <a:pt x="426" y="35"/>
                </a:cubicBezTo>
                <a:cubicBezTo>
                  <a:pt x="392" y="0"/>
                  <a:pt x="392" y="0"/>
                  <a:pt x="39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6" y="0"/>
                  <a:pt x="71" y="16"/>
                  <a:pt x="71" y="35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85" y="137"/>
                  <a:pt x="98" y="142"/>
                  <a:pt x="108" y="151"/>
                </a:cubicBezTo>
                <a:cubicBezTo>
                  <a:pt x="382" y="425"/>
                  <a:pt x="382" y="425"/>
                  <a:pt x="382" y="425"/>
                </a:cubicBezTo>
                <a:cubicBezTo>
                  <a:pt x="428" y="598"/>
                  <a:pt x="428" y="598"/>
                  <a:pt x="428" y="598"/>
                </a:cubicBezTo>
                <a:cubicBezTo>
                  <a:pt x="258" y="552"/>
                  <a:pt x="258" y="552"/>
                  <a:pt x="258" y="552"/>
                </a:cubicBezTo>
                <a:cubicBezTo>
                  <a:pt x="71" y="366"/>
                  <a:pt x="71" y="366"/>
                  <a:pt x="71" y="366"/>
                </a:cubicBezTo>
                <a:cubicBezTo>
                  <a:pt x="71" y="635"/>
                  <a:pt x="71" y="635"/>
                  <a:pt x="71" y="635"/>
                </a:cubicBezTo>
                <a:cubicBezTo>
                  <a:pt x="71" y="655"/>
                  <a:pt x="86" y="670"/>
                  <a:pt x="105" y="670"/>
                </a:cubicBezTo>
                <a:cubicBezTo>
                  <a:pt x="534" y="670"/>
                  <a:pt x="534" y="670"/>
                  <a:pt x="534" y="670"/>
                </a:cubicBezTo>
                <a:cubicBezTo>
                  <a:pt x="553" y="670"/>
                  <a:pt x="569" y="655"/>
                  <a:pt x="569" y="635"/>
                </a:cubicBezTo>
                <a:cubicBezTo>
                  <a:pt x="569" y="177"/>
                  <a:pt x="569" y="177"/>
                  <a:pt x="569" y="177"/>
                </a:cubicBezTo>
                <a:lnTo>
                  <a:pt x="534" y="143"/>
                </a:lnTo>
                <a:close/>
                <a:moveTo>
                  <a:pt x="387" y="182"/>
                </a:moveTo>
                <a:cubicBezTo>
                  <a:pt x="387" y="52"/>
                  <a:pt x="387" y="52"/>
                  <a:pt x="387" y="52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6" y="143"/>
                  <a:pt x="426" y="143"/>
                  <a:pt x="426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517" y="182"/>
                  <a:pt x="517" y="182"/>
                  <a:pt x="517" y="182"/>
                </a:cubicBezTo>
                <a:lnTo>
                  <a:pt x="387" y="182"/>
                </a:lnTo>
                <a:close/>
                <a:moveTo>
                  <a:pt x="76" y="272"/>
                </a:moveTo>
                <a:cubicBezTo>
                  <a:pt x="268" y="464"/>
                  <a:pt x="268" y="464"/>
                  <a:pt x="268" y="464"/>
                </a:cubicBezTo>
                <a:cubicBezTo>
                  <a:pt x="261" y="473"/>
                  <a:pt x="256" y="483"/>
                  <a:pt x="253" y="492"/>
                </a:cubicBezTo>
                <a:cubicBezTo>
                  <a:pt x="48" y="287"/>
                  <a:pt x="48" y="287"/>
                  <a:pt x="48" y="287"/>
                </a:cubicBezTo>
                <a:cubicBezTo>
                  <a:pt x="10" y="249"/>
                  <a:pt x="10" y="249"/>
                  <a:pt x="10" y="249"/>
                </a:cubicBezTo>
                <a:cubicBezTo>
                  <a:pt x="0" y="239"/>
                  <a:pt x="0" y="239"/>
                  <a:pt x="0" y="239"/>
                </a:cubicBezTo>
                <a:cubicBezTo>
                  <a:pt x="4" y="230"/>
                  <a:pt x="9" y="220"/>
                  <a:pt x="15" y="211"/>
                </a:cubicBezTo>
                <a:cubicBezTo>
                  <a:pt x="31" y="228"/>
                  <a:pt x="31" y="228"/>
                  <a:pt x="31" y="228"/>
                </a:cubicBezTo>
                <a:lnTo>
                  <a:pt x="76" y="272"/>
                </a:lnTo>
                <a:close/>
                <a:moveTo>
                  <a:pt x="79" y="180"/>
                </a:moveTo>
                <a:cubicBezTo>
                  <a:pt x="70" y="170"/>
                  <a:pt x="70" y="170"/>
                  <a:pt x="70" y="170"/>
                </a:cubicBezTo>
                <a:cubicBezTo>
                  <a:pt x="60" y="173"/>
                  <a:pt x="51" y="178"/>
                  <a:pt x="42" y="185"/>
                </a:cubicBezTo>
                <a:cubicBezTo>
                  <a:pt x="58" y="201"/>
                  <a:pt x="58" y="201"/>
                  <a:pt x="58" y="201"/>
                </a:cubicBezTo>
                <a:cubicBezTo>
                  <a:pt x="102" y="246"/>
                  <a:pt x="102" y="246"/>
                  <a:pt x="102" y="246"/>
                </a:cubicBezTo>
                <a:cubicBezTo>
                  <a:pt x="294" y="438"/>
                  <a:pt x="294" y="438"/>
                  <a:pt x="294" y="438"/>
                </a:cubicBezTo>
                <a:cubicBezTo>
                  <a:pt x="303" y="431"/>
                  <a:pt x="313" y="426"/>
                  <a:pt x="322" y="423"/>
                </a:cubicBezTo>
                <a:cubicBezTo>
                  <a:pt x="117" y="218"/>
                  <a:pt x="117" y="218"/>
                  <a:pt x="117" y="218"/>
                </a:cubicBezTo>
                <a:lnTo>
                  <a:pt x="79" y="180"/>
                </a:lnTo>
                <a:close/>
                <a:moveTo>
                  <a:pt x="374" y="494"/>
                </a:moveTo>
                <a:cubicBezTo>
                  <a:pt x="367" y="494"/>
                  <a:pt x="353" y="498"/>
                  <a:pt x="341" y="511"/>
                </a:cubicBezTo>
                <a:cubicBezTo>
                  <a:pt x="328" y="523"/>
                  <a:pt x="325" y="536"/>
                  <a:pt x="324" y="544"/>
                </a:cubicBezTo>
                <a:cubicBezTo>
                  <a:pt x="392" y="562"/>
                  <a:pt x="392" y="562"/>
                  <a:pt x="392" y="562"/>
                </a:cubicBezTo>
                <a:lnTo>
                  <a:pt x="374" y="494"/>
                </a:ln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528922" y="2752450"/>
            <a:ext cx="60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 first attempt for the model: feedback and brainstorming (100’)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020202" y="2737541"/>
            <a:ext cx="223516" cy="368364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52" y="740"/>
                </a:moveTo>
                <a:cubicBezTo>
                  <a:pt x="352" y="752"/>
                  <a:pt x="342" y="761"/>
                  <a:pt x="330" y="761"/>
                </a:cubicBezTo>
                <a:cubicBezTo>
                  <a:pt x="170" y="761"/>
                  <a:pt x="170" y="761"/>
                  <a:pt x="170" y="761"/>
                </a:cubicBezTo>
                <a:cubicBezTo>
                  <a:pt x="158" y="761"/>
                  <a:pt x="149" y="752"/>
                  <a:pt x="149" y="740"/>
                </a:cubicBezTo>
                <a:cubicBezTo>
                  <a:pt x="149" y="728"/>
                  <a:pt x="158" y="718"/>
                  <a:pt x="170" y="718"/>
                </a:cubicBezTo>
                <a:cubicBezTo>
                  <a:pt x="330" y="718"/>
                  <a:pt x="330" y="718"/>
                  <a:pt x="330" y="718"/>
                </a:cubicBezTo>
                <a:cubicBezTo>
                  <a:pt x="342" y="718"/>
                  <a:pt x="352" y="728"/>
                  <a:pt x="352" y="740"/>
                </a:cubicBezTo>
                <a:close/>
                <a:moveTo>
                  <a:pt x="300" y="787"/>
                </a:moveTo>
                <a:cubicBezTo>
                  <a:pt x="200" y="787"/>
                  <a:pt x="200" y="787"/>
                  <a:pt x="200" y="787"/>
                </a:cubicBezTo>
                <a:cubicBezTo>
                  <a:pt x="188" y="787"/>
                  <a:pt x="179" y="797"/>
                  <a:pt x="179" y="809"/>
                </a:cubicBezTo>
                <a:cubicBezTo>
                  <a:pt x="179" y="821"/>
                  <a:pt x="188" y="830"/>
                  <a:pt x="200" y="830"/>
                </a:cubicBezTo>
                <a:cubicBezTo>
                  <a:pt x="300" y="830"/>
                  <a:pt x="300" y="830"/>
                  <a:pt x="300" y="830"/>
                </a:cubicBezTo>
                <a:cubicBezTo>
                  <a:pt x="312" y="830"/>
                  <a:pt x="322" y="821"/>
                  <a:pt x="322" y="809"/>
                </a:cubicBezTo>
                <a:cubicBezTo>
                  <a:pt x="322" y="797"/>
                  <a:pt x="312" y="787"/>
                  <a:pt x="300" y="787"/>
                </a:cubicBezTo>
                <a:close/>
                <a:moveTo>
                  <a:pt x="501" y="258"/>
                </a:moveTo>
                <a:cubicBezTo>
                  <a:pt x="501" y="336"/>
                  <a:pt x="469" y="379"/>
                  <a:pt x="438" y="421"/>
                </a:cubicBezTo>
                <a:cubicBezTo>
                  <a:pt x="400" y="472"/>
                  <a:pt x="360" y="525"/>
                  <a:pt x="357" y="653"/>
                </a:cubicBezTo>
                <a:cubicBezTo>
                  <a:pt x="357" y="672"/>
                  <a:pt x="341" y="688"/>
                  <a:pt x="322" y="688"/>
                </a:cubicBezTo>
                <a:cubicBezTo>
                  <a:pt x="179" y="688"/>
                  <a:pt x="179" y="688"/>
                  <a:pt x="179" y="688"/>
                </a:cubicBezTo>
                <a:cubicBezTo>
                  <a:pt x="159" y="688"/>
                  <a:pt x="144" y="672"/>
                  <a:pt x="143" y="653"/>
                </a:cubicBezTo>
                <a:cubicBezTo>
                  <a:pt x="140" y="525"/>
                  <a:pt x="101" y="472"/>
                  <a:pt x="63" y="421"/>
                </a:cubicBezTo>
                <a:cubicBezTo>
                  <a:pt x="32" y="379"/>
                  <a:pt x="0" y="336"/>
                  <a:pt x="0" y="258"/>
                </a:cubicBezTo>
                <a:cubicBezTo>
                  <a:pt x="0" y="134"/>
                  <a:pt x="78" y="0"/>
                  <a:pt x="250" y="0"/>
                </a:cubicBezTo>
                <a:cubicBezTo>
                  <a:pt x="422" y="0"/>
                  <a:pt x="501" y="134"/>
                  <a:pt x="501" y="258"/>
                </a:cubicBezTo>
                <a:close/>
                <a:moveTo>
                  <a:pt x="272" y="90"/>
                </a:moveTo>
                <a:cubicBezTo>
                  <a:pt x="272" y="78"/>
                  <a:pt x="262" y="68"/>
                  <a:pt x="250" y="68"/>
                </a:cubicBezTo>
                <a:cubicBezTo>
                  <a:pt x="157" y="68"/>
                  <a:pt x="62" y="128"/>
                  <a:pt x="62" y="262"/>
                </a:cubicBezTo>
                <a:cubicBezTo>
                  <a:pt x="62" y="273"/>
                  <a:pt x="72" y="283"/>
                  <a:pt x="83" y="283"/>
                </a:cubicBezTo>
                <a:cubicBezTo>
                  <a:pt x="95" y="283"/>
                  <a:pt x="105" y="273"/>
                  <a:pt x="105" y="262"/>
                </a:cubicBezTo>
                <a:cubicBezTo>
                  <a:pt x="105" y="151"/>
                  <a:pt x="183" y="111"/>
                  <a:pt x="250" y="111"/>
                </a:cubicBezTo>
                <a:cubicBezTo>
                  <a:pt x="262" y="111"/>
                  <a:pt x="272" y="102"/>
                  <a:pt x="272" y="90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break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628651" y="2116841"/>
            <a:ext cx="551070" cy="741565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1"/>
          <p:cNvSpPr txBox="1"/>
          <p:nvPr/>
        </p:nvSpPr>
        <p:spPr>
          <a:xfrm>
            <a:off x="1257300" y="2123857"/>
            <a:ext cx="788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take a </a:t>
            </a:r>
            <a:r>
              <a:rPr lang="en-GB" sz="1800"/>
              <a:t>10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minute break</a:t>
            </a:r>
            <a:r>
              <a:rPr lang="en-GB" sz="1800"/>
              <a:t>!</a:t>
            </a:r>
            <a:endParaRPr sz="18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Restarting at 14:40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2"/>
          <p:cNvSpPr/>
          <p:nvPr/>
        </p:nvSpPr>
        <p:spPr>
          <a:xfrm>
            <a:off x="298300" y="4216375"/>
            <a:ext cx="8845800" cy="92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2" name="Google Shape;7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563" y="951849"/>
            <a:ext cx="4314224" cy="3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Another example: 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04" name="Google Shape;704;p52"/>
          <p:cNvSpPr/>
          <p:nvPr/>
        </p:nvSpPr>
        <p:spPr>
          <a:xfrm>
            <a:off x="1523725" y="4454025"/>
            <a:ext cx="65865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Based on the input from the previous workshop we have created a preliminary </a:t>
            </a:r>
            <a:r>
              <a:rPr lang="en-GB" sz="1200" b="1">
                <a:solidFill>
                  <a:schemeClr val="dk1"/>
                </a:solidFill>
              </a:rPr>
              <a:t>object diagram</a:t>
            </a:r>
            <a:r>
              <a:rPr lang="en-GB" sz="1200">
                <a:solidFill>
                  <a:schemeClr val="dk1"/>
                </a:solidFill>
              </a:rPr>
              <a:t> to showcase the previously depicted use case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05" name="Google Shape;7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748" y="4454014"/>
            <a:ext cx="451750" cy="4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3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13" name="Google Shape;713;p53"/>
          <p:cNvSpPr/>
          <p:nvPr/>
        </p:nvSpPr>
        <p:spPr>
          <a:xfrm>
            <a:off x="6497900" y="75350"/>
            <a:ext cx="959400" cy="876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3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Quality Observation main object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do we observe?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Airquality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15" name="Google Shape;7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75" y="1044800"/>
            <a:ext cx="3595800" cy="3053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4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23" name="Google Shape;723;p54"/>
          <p:cNvSpPr/>
          <p:nvPr/>
        </p:nvSpPr>
        <p:spPr>
          <a:xfrm>
            <a:off x="7441150" y="427275"/>
            <a:ext cx="1257600" cy="677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Quality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What is the overall air quality of the observation?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Air quality level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Linked to an index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25" name="Google Shape;7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50" y="1588095"/>
            <a:ext cx="3856151" cy="1967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5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33" name="Google Shape;733;p55"/>
          <p:cNvSpPr/>
          <p:nvPr/>
        </p:nvSpPr>
        <p:spPr>
          <a:xfrm>
            <a:off x="6521925" y="1257650"/>
            <a:ext cx="2142600" cy="1144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5"/>
          <p:cNvSpPr/>
          <p:nvPr/>
        </p:nvSpPr>
        <p:spPr>
          <a:xfrm>
            <a:off x="5474050" y="2498375"/>
            <a:ext cx="34506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Air Pollutants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Which are the pollutants measured and what are their values?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CO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Level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Measured value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SO2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Measured value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35" name="Google Shape;7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38" y="1408197"/>
            <a:ext cx="4510364" cy="23270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6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1" name="Google Shape;7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sp>
        <p:nvSpPr>
          <p:cNvPr id="743" name="Google Shape;743;p56"/>
          <p:cNvSpPr/>
          <p:nvPr/>
        </p:nvSpPr>
        <p:spPr>
          <a:xfrm>
            <a:off x="5574875" y="1449800"/>
            <a:ext cx="923100" cy="517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5474050" y="2498375"/>
            <a:ext cx="35232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Weather observations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How are the weather conditions on the moment of measuring?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Precipitation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Relative humidity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Wind direction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Wind speed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Temperature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45" name="Google Shape;7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75" y="1449800"/>
            <a:ext cx="3793725" cy="2601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7"/>
          <p:cNvSpPr/>
          <p:nvPr/>
        </p:nvSpPr>
        <p:spPr>
          <a:xfrm>
            <a:off x="298275" y="0"/>
            <a:ext cx="4683900" cy="514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875" y="134300"/>
            <a:ext cx="3089650" cy="2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Object diagram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</p:txBody>
      </p:sp>
      <p:pic>
        <p:nvPicPr>
          <p:cNvPr id="753" name="Google Shape;7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24" y="922720"/>
            <a:ext cx="3036771" cy="382655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754" name="Google Shape;754;p57"/>
          <p:cNvSpPr/>
          <p:nvPr/>
        </p:nvSpPr>
        <p:spPr>
          <a:xfrm>
            <a:off x="5574875" y="100425"/>
            <a:ext cx="923100" cy="1278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/>
          <p:nvPr/>
        </p:nvSpPr>
        <p:spPr>
          <a:xfrm>
            <a:off x="5474050" y="2498375"/>
            <a:ext cx="35232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Feature of interests</a:t>
            </a:r>
            <a:endParaRPr sz="12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1"/>
                </a:solidFill>
              </a:rPr>
              <a:t>Where does our measurement originate from?</a:t>
            </a:r>
            <a:endParaRPr sz="1200" i="1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Location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Address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Geometry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Linked to a Point of Interest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58"/>
          <p:cNvPicPr preferRelativeResize="0"/>
          <p:nvPr/>
        </p:nvPicPr>
        <p:blipFill rotWithShape="1">
          <a:blip r:embed="rId3">
            <a:alphaModFix amt="10000"/>
          </a:blip>
          <a:srcRect t="10365" b="2458"/>
          <a:stretch/>
        </p:blipFill>
        <p:spPr>
          <a:xfrm>
            <a:off x="290225" y="0"/>
            <a:ext cx="888567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8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/>
              <a:t>Open questions and discussion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8"/>
          <p:cNvSpPr/>
          <p:nvPr/>
        </p:nvSpPr>
        <p:spPr>
          <a:xfrm>
            <a:off x="703075" y="849475"/>
            <a:ext cx="8096400" cy="3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How similar is this for Water? What is missing? What is different, what is the same?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Do we cover all use cases? 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Flood prediction: water height, weather, …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Do we cover all types of observations? 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What use cases would you like to see to test the model with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What information/classes needs to be added/detailed?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Sensors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Time series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Weather info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Procedure</a:t>
            </a:r>
            <a:endParaRPr sz="1300">
              <a:solidFill>
                <a:schemeClr val="dk1"/>
              </a:solidFill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...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-GB" sz="1300">
                <a:solidFill>
                  <a:schemeClr val="dk1"/>
                </a:solidFill>
              </a:rPr>
              <a:t>What questions do you have? What questions do we need to address in the upcoming webinars?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63" name="Google Shape;7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2700" y="4113275"/>
            <a:ext cx="775550" cy="7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20’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p58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b="1">
                <a:solidFill>
                  <a:srgbClr val="4C4C4C"/>
                </a:solidFill>
              </a:rPr>
              <a:t>Next steps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71" name="Google Shape;771;p5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772" name="Google Shape;772;p59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0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  <p:sp>
        <p:nvSpPr>
          <p:cNvPr id="778" name="Google Shape;778;p60"/>
          <p:cNvSpPr txBox="1"/>
          <p:nvPr/>
        </p:nvSpPr>
        <p:spPr>
          <a:xfrm>
            <a:off x="628651" y="958368"/>
            <a:ext cx="7886700" cy="98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Thematic workshop on the </a:t>
            </a:r>
            <a:r>
              <a:rPr lang="en-GB" sz="1800" b="1"/>
              <a:t>4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 of </a:t>
            </a:r>
            <a:r>
              <a:rPr lang="en-GB" sz="1800" b="1"/>
              <a:t>March 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(13h-15h30 CET)</a:t>
            </a: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forget to 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subscribe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https://overheid.vlaanderen.be/opleiding/oslo-air-and-water-model</a:t>
            </a:r>
            <a:r>
              <a:rPr lang="en-GB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60"/>
          <p:cNvCxnSpPr/>
          <p:nvPr/>
        </p:nvCxnSpPr>
        <p:spPr>
          <a:xfrm>
            <a:off x="1183054" y="3799559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80" name="Google Shape;780;p60"/>
          <p:cNvCxnSpPr/>
          <p:nvPr/>
        </p:nvCxnSpPr>
        <p:spPr>
          <a:xfrm>
            <a:off x="2655060" y="3281415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1" name="Google Shape;781;p60"/>
          <p:cNvCxnSpPr/>
          <p:nvPr/>
        </p:nvCxnSpPr>
        <p:spPr>
          <a:xfrm>
            <a:off x="4055130" y="3171373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2" name="Google Shape;782;p60"/>
          <p:cNvCxnSpPr/>
          <p:nvPr/>
        </p:nvCxnSpPr>
        <p:spPr>
          <a:xfrm>
            <a:off x="3215904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83" name="Google Shape;783;p60"/>
          <p:cNvCxnSpPr/>
          <p:nvPr/>
        </p:nvCxnSpPr>
        <p:spPr>
          <a:xfrm flipH="1">
            <a:off x="4827278" y="3716052"/>
            <a:ext cx="1800" cy="4233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84" name="Google Shape;784;p60"/>
          <p:cNvSpPr txBox="1"/>
          <p:nvPr/>
        </p:nvSpPr>
        <p:spPr>
          <a:xfrm>
            <a:off x="634002" y="3643361"/>
            <a:ext cx="8931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/>
          </a:p>
        </p:txBody>
      </p:sp>
      <p:sp>
        <p:nvSpPr>
          <p:cNvPr id="785" name="Google Shape;785;p60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Google Shape;786;p60"/>
          <p:cNvCxnSpPr/>
          <p:nvPr/>
        </p:nvCxnSpPr>
        <p:spPr>
          <a:xfrm>
            <a:off x="5488728" y="3065982"/>
            <a:ext cx="0" cy="627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7" name="Google Shape;787;p60"/>
          <p:cNvCxnSpPr/>
          <p:nvPr/>
        </p:nvCxnSpPr>
        <p:spPr>
          <a:xfrm>
            <a:off x="8330178" y="317137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88" name="Google Shape;788;p60"/>
          <p:cNvSpPr txBox="1"/>
          <p:nvPr/>
        </p:nvSpPr>
        <p:spPr>
          <a:xfrm>
            <a:off x="1527831" y="364825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0"/>
          <p:cNvSpPr txBox="1"/>
          <p:nvPr/>
        </p:nvSpPr>
        <p:spPr>
          <a:xfrm>
            <a:off x="2427923" y="3648250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0"/>
          <p:cNvSpPr txBox="1"/>
          <p:nvPr/>
        </p:nvSpPr>
        <p:spPr>
          <a:xfrm>
            <a:off x="3332704" y="3648654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0"/>
          <p:cNvSpPr txBox="1"/>
          <p:nvPr/>
        </p:nvSpPr>
        <p:spPr>
          <a:xfrm>
            <a:off x="4232796" y="3648654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/>
          </a:p>
        </p:txBody>
      </p:sp>
      <p:sp>
        <p:nvSpPr>
          <p:cNvPr id="792" name="Google Shape;792;p60"/>
          <p:cNvSpPr txBox="1"/>
          <p:nvPr/>
        </p:nvSpPr>
        <p:spPr>
          <a:xfrm>
            <a:off x="5139072" y="3646637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6039164" y="3646637"/>
            <a:ext cx="9039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6939318" y="3644130"/>
            <a:ext cx="9039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July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0"/>
          <p:cNvSpPr txBox="1"/>
          <p:nvPr/>
        </p:nvSpPr>
        <p:spPr>
          <a:xfrm>
            <a:off x="628651" y="417049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2100679" y="2863570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0"/>
          <p:cNvSpPr txBox="1"/>
          <p:nvPr/>
        </p:nvSpPr>
        <p:spPr>
          <a:xfrm>
            <a:off x="2661498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0"/>
          <p:cNvSpPr txBox="1"/>
          <p:nvPr/>
        </p:nvSpPr>
        <p:spPr>
          <a:xfrm>
            <a:off x="3500749" y="277529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0"/>
          <p:cNvSpPr txBox="1"/>
          <p:nvPr/>
        </p:nvSpPr>
        <p:spPr>
          <a:xfrm>
            <a:off x="4273770" y="4207512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4930402" y="26477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0"/>
          <p:cNvSpPr txBox="1"/>
          <p:nvPr/>
        </p:nvSpPr>
        <p:spPr>
          <a:xfrm>
            <a:off x="7792132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Public review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0"/>
          <p:cNvSpPr/>
          <p:nvPr/>
        </p:nvSpPr>
        <p:spPr>
          <a:xfrm rot="-5400000">
            <a:off x="6865279" y="2555093"/>
            <a:ext cx="104700" cy="285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0"/>
          <p:cNvSpPr txBox="1"/>
          <p:nvPr/>
        </p:nvSpPr>
        <p:spPr>
          <a:xfrm>
            <a:off x="6148595" y="4116042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draft specification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0"/>
          <p:cNvSpPr/>
          <p:nvPr/>
        </p:nvSpPr>
        <p:spPr>
          <a:xfrm>
            <a:off x="628651" y="3427673"/>
            <a:ext cx="1709700" cy="22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/>
          </a:p>
        </p:txBody>
      </p:sp>
      <p:sp>
        <p:nvSpPr>
          <p:cNvPr id="805" name="Google Shape;805;p60"/>
          <p:cNvSpPr/>
          <p:nvPr/>
        </p:nvSpPr>
        <p:spPr>
          <a:xfrm>
            <a:off x="2340888" y="3428933"/>
            <a:ext cx="63153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/>
          </a:p>
        </p:txBody>
      </p:sp>
      <p:sp>
        <p:nvSpPr>
          <p:cNvPr id="806" name="Google Shape;806;p60"/>
          <p:cNvSpPr txBox="1"/>
          <p:nvPr/>
        </p:nvSpPr>
        <p:spPr>
          <a:xfrm>
            <a:off x="7841426" y="36482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/>
          </a:p>
        </p:txBody>
      </p:sp>
      <p:sp>
        <p:nvSpPr>
          <p:cNvPr id="807" name="Google Shape;807;p60"/>
          <p:cNvSpPr/>
          <p:nvPr/>
        </p:nvSpPr>
        <p:spPr>
          <a:xfrm>
            <a:off x="2542312" y="24306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0"/>
          <p:cNvSpPr txBox="1"/>
          <p:nvPr/>
        </p:nvSpPr>
        <p:spPr>
          <a:xfrm>
            <a:off x="2076451" y="22386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792150" y="273850"/>
            <a:ext cx="7723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Practicalities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Audience sound is </a:t>
            </a:r>
            <a:r>
              <a:rPr lang="en-GB" sz="1600" b="1">
                <a:solidFill>
                  <a:schemeClr val="dk1"/>
                </a:solidFill>
              </a:rPr>
              <a:t>muted </a:t>
            </a:r>
            <a:r>
              <a:rPr lang="en-GB" sz="1600">
                <a:solidFill>
                  <a:schemeClr val="dk1"/>
                </a:solidFill>
              </a:rPr>
              <a:t>by default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92947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Questions, comments and suggestions can be communicated via the </a:t>
            </a:r>
            <a:r>
              <a:rPr lang="en-GB" sz="1800" b="1">
                <a:solidFill>
                  <a:srgbClr val="FFFFFF"/>
                </a:solidFill>
              </a:rPr>
              <a:t>chat </a:t>
            </a:r>
            <a:r>
              <a:rPr lang="en-GB" sz="1800">
                <a:solidFill>
                  <a:srgbClr val="FFFFFF"/>
                </a:solidFill>
              </a:rPr>
              <a:t>function. Interaction is encouraged!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Use your </a:t>
            </a:r>
            <a:r>
              <a:rPr lang="en-GB" sz="1600" b="1">
                <a:solidFill>
                  <a:srgbClr val="FFFFFF"/>
                </a:solidFill>
              </a:rPr>
              <a:t>hand </a:t>
            </a:r>
            <a:r>
              <a:rPr lang="en-GB" sz="1600">
                <a:solidFill>
                  <a:srgbClr val="FFFFFF"/>
                </a:solidFill>
              </a:rPr>
              <a:t>if you want to say something. </a:t>
            </a:r>
            <a:r>
              <a:rPr lang="en-GB" sz="1800">
                <a:solidFill>
                  <a:schemeClr val="lt1"/>
                </a:solidFill>
              </a:rPr>
              <a:t>Interaction is encouraged!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yes/no questions</a:t>
            </a:r>
            <a:r>
              <a:rPr lang="en-GB" sz="1600">
                <a:solidFill>
                  <a:schemeClr val="dk1"/>
                </a:solidFill>
              </a:rPr>
              <a:t> can be answered via chat: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Agree = +1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Do not agree = - 1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Indifferent = 0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6" name="Google Shape;186;p25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61"/>
          <p:cNvGrpSpPr/>
          <p:nvPr/>
        </p:nvGrpSpPr>
        <p:grpSpPr>
          <a:xfrm>
            <a:off x="625242" y="1369540"/>
            <a:ext cx="478299" cy="478299"/>
            <a:chOff x="4640263" y="1219200"/>
            <a:chExt cx="123825" cy="123825"/>
          </a:xfrm>
        </p:grpSpPr>
        <p:sp>
          <p:nvSpPr>
            <p:cNvPr id="814" name="Google Shape;814;p61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1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61"/>
          <p:cNvGrpSpPr/>
          <p:nvPr/>
        </p:nvGrpSpPr>
        <p:grpSpPr>
          <a:xfrm>
            <a:off x="629093" y="2107843"/>
            <a:ext cx="470610" cy="478327"/>
            <a:chOff x="6215424" y="4028218"/>
            <a:chExt cx="202814" cy="206140"/>
          </a:xfrm>
        </p:grpSpPr>
        <p:sp>
          <p:nvSpPr>
            <p:cNvPr id="820" name="Google Shape;820;p61"/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61"/>
          <p:cNvSpPr/>
          <p:nvPr/>
        </p:nvSpPr>
        <p:spPr>
          <a:xfrm>
            <a:off x="628651" y="2846176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61"/>
          <p:cNvSpPr txBox="1"/>
          <p:nvPr/>
        </p:nvSpPr>
        <p:spPr>
          <a:xfrm>
            <a:off x="1267625" y="1246650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Reviewing the model and submitting feedback/questions via mail or GitHub</a:t>
            </a:r>
            <a:endParaRPr/>
          </a:p>
        </p:txBody>
      </p:sp>
      <p:sp>
        <p:nvSpPr>
          <p:cNvPr id="827" name="Google Shape;827;p61"/>
          <p:cNvSpPr txBox="1"/>
          <p:nvPr/>
        </p:nvSpPr>
        <p:spPr>
          <a:xfrm>
            <a:off x="1267625" y="2073563"/>
            <a:ext cx="39645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Reviewing the definitions and submitting feedback/questions via mail or GitHub</a:t>
            </a:r>
            <a:endParaRPr/>
          </a:p>
        </p:txBody>
      </p:sp>
      <p:sp>
        <p:nvSpPr>
          <p:cNvPr id="828" name="Google Shape;828;p61"/>
          <p:cNvSpPr txBox="1"/>
          <p:nvPr/>
        </p:nvSpPr>
        <p:spPr>
          <a:xfrm>
            <a:off x="1267625" y="2808472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Provide input on additional use cases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1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 – In the meanwhile...</a:t>
            </a:r>
            <a:endParaRPr/>
          </a:p>
        </p:txBody>
      </p:sp>
      <p:sp>
        <p:nvSpPr>
          <p:cNvPr id="830" name="Google Shape;830;p61"/>
          <p:cNvSpPr/>
          <p:nvPr/>
        </p:nvSpPr>
        <p:spPr>
          <a:xfrm>
            <a:off x="629098" y="3577673"/>
            <a:ext cx="470600" cy="470600"/>
          </a:xfrm>
          <a:custGeom>
            <a:avLst/>
            <a:gdLst/>
            <a:ahLst/>
            <a:cxnLst/>
            <a:rect l="l" t="t" r="r" b="b"/>
            <a:pathLst>
              <a:path w="396" h="396" extrusionOk="0">
                <a:moveTo>
                  <a:pt x="0" y="0"/>
                </a:moveTo>
                <a:lnTo>
                  <a:pt x="0" y="396"/>
                </a:lnTo>
                <a:lnTo>
                  <a:pt x="396" y="396"/>
                </a:lnTo>
                <a:lnTo>
                  <a:pt x="396" y="0"/>
                </a:lnTo>
                <a:lnTo>
                  <a:pt x="0" y="0"/>
                </a:lnTo>
                <a:close/>
                <a:moveTo>
                  <a:pt x="379" y="135"/>
                </a:moveTo>
                <a:lnTo>
                  <a:pt x="355" y="135"/>
                </a:lnTo>
                <a:lnTo>
                  <a:pt x="355" y="111"/>
                </a:lnTo>
                <a:lnTo>
                  <a:pt x="290" y="111"/>
                </a:lnTo>
                <a:lnTo>
                  <a:pt x="290" y="135"/>
                </a:lnTo>
                <a:lnTo>
                  <a:pt x="250" y="135"/>
                </a:lnTo>
                <a:lnTo>
                  <a:pt x="250" y="109"/>
                </a:lnTo>
                <a:lnTo>
                  <a:pt x="274" y="109"/>
                </a:lnTo>
                <a:lnTo>
                  <a:pt x="274" y="42"/>
                </a:lnTo>
                <a:lnTo>
                  <a:pt x="250" y="42"/>
                </a:lnTo>
                <a:lnTo>
                  <a:pt x="250" y="17"/>
                </a:lnTo>
                <a:lnTo>
                  <a:pt x="379" y="17"/>
                </a:lnTo>
                <a:lnTo>
                  <a:pt x="379" y="135"/>
                </a:lnTo>
                <a:close/>
                <a:moveTo>
                  <a:pt x="339" y="127"/>
                </a:moveTo>
                <a:lnTo>
                  <a:pt x="339" y="159"/>
                </a:lnTo>
                <a:lnTo>
                  <a:pt x="307" y="159"/>
                </a:lnTo>
                <a:lnTo>
                  <a:pt x="307" y="127"/>
                </a:lnTo>
                <a:lnTo>
                  <a:pt x="339" y="127"/>
                </a:lnTo>
                <a:close/>
                <a:moveTo>
                  <a:pt x="314" y="354"/>
                </a:moveTo>
                <a:lnTo>
                  <a:pt x="314" y="379"/>
                </a:lnTo>
                <a:lnTo>
                  <a:pt x="167" y="379"/>
                </a:lnTo>
                <a:lnTo>
                  <a:pt x="167" y="354"/>
                </a:lnTo>
                <a:lnTo>
                  <a:pt x="192" y="354"/>
                </a:lnTo>
                <a:lnTo>
                  <a:pt x="192" y="330"/>
                </a:lnTo>
                <a:lnTo>
                  <a:pt x="290" y="330"/>
                </a:lnTo>
                <a:lnTo>
                  <a:pt x="290" y="354"/>
                </a:lnTo>
                <a:lnTo>
                  <a:pt x="314" y="354"/>
                </a:lnTo>
                <a:close/>
                <a:moveTo>
                  <a:pt x="307" y="336"/>
                </a:moveTo>
                <a:lnTo>
                  <a:pt x="307" y="304"/>
                </a:lnTo>
                <a:lnTo>
                  <a:pt x="339" y="304"/>
                </a:lnTo>
                <a:lnTo>
                  <a:pt x="339" y="336"/>
                </a:lnTo>
                <a:lnTo>
                  <a:pt x="307" y="336"/>
                </a:lnTo>
                <a:close/>
                <a:moveTo>
                  <a:pt x="175" y="304"/>
                </a:moveTo>
                <a:lnTo>
                  <a:pt x="175" y="336"/>
                </a:lnTo>
                <a:lnTo>
                  <a:pt x="143" y="336"/>
                </a:lnTo>
                <a:lnTo>
                  <a:pt x="143" y="304"/>
                </a:lnTo>
                <a:lnTo>
                  <a:pt x="175" y="304"/>
                </a:lnTo>
                <a:close/>
                <a:moveTo>
                  <a:pt x="192" y="312"/>
                </a:moveTo>
                <a:lnTo>
                  <a:pt x="192" y="287"/>
                </a:lnTo>
                <a:lnTo>
                  <a:pt x="167" y="287"/>
                </a:lnTo>
                <a:lnTo>
                  <a:pt x="167" y="220"/>
                </a:lnTo>
                <a:lnTo>
                  <a:pt x="208" y="220"/>
                </a:lnTo>
                <a:lnTo>
                  <a:pt x="208" y="245"/>
                </a:lnTo>
                <a:lnTo>
                  <a:pt x="232" y="245"/>
                </a:lnTo>
                <a:lnTo>
                  <a:pt x="232" y="312"/>
                </a:lnTo>
                <a:lnTo>
                  <a:pt x="192" y="312"/>
                </a:lnTo>
                <a:close/>
                <a:moveTo>
                  <a:pt x="224" y="228"/>
                </a:moveTo>
                <a:lnTo>
                  <a:pt x="224" y="196"/>
                </a:lnTo>
                <a:lnTo>
                  <a:pt x="256" y="196"/>
                </a:lnTo>
                <a:lnTo>
                  <a:pt x="256" y="228"/>
                </a:lnTo>
                <a:lnTo>
                  <a:pt x="224" y="228"/>
                </a:lnTo>
                <a:close/>
                <a:moveTo>
                  <a:pt x="208" y="179"/>
                </a:moveTo>
                <a:lnTo>
                  <a:pt x="208" y="203"/>
                </a:lnTo>
                <a:lnTo>
                  <a:pt x="110" y="203"/>
                </a:lnTo>
                <a:lnTo>
                  <a:pt x="110" y="179"/>
                </a:lnTo>
                <a:lnTo>
                  <a:pt x="86" y="179"/>
                </a:lnTo>
                <a:lnTo>
                  <a:pt x="86" y="109"/>
                </a:lnTo>
                <a:lnTo>
                  <a:pt x="110" y="109"/>
                </a:lnTo>
                <a:lnTo>
                  <a:pt x="110" y="42"/>
                </a:lnTo>
                <a:lnTo>
                  <a:pt x="86" y="42"/>
                </a:lnTo>
                <a:lnTo>
                  <a:pt x="86" y="17"/>
                </a:lnTo>
                <a:lnTo>
                  <a:pt x="232" y="17"/>
                </a:lnTo>
                <a:lnTo>
                  <a:pt x="232" y="42"/>
                </a:lnTo>
                <a:lnTo>
                  <a:pt x="208" y="42"/>
                </a:lnTo>
                <a:lnTo>
                  <a:pt x="208" y="109"/>
                </a:lnTo>
                <a:lnTo>
                  <a:pt x="232" y="109"/>
                </a:lnTo>
                <a:lnTo>
                  <a:pt x="232" y="179"/>
                </a:lnTo>
                <a:lnTo>
                  <a:pt x="208" y="179"/>
                </a:lnTo>
                <a:close/>
                <a:moveTo>
                  <a:pt x="93" y="196"/>
                </a:moveTo>
                <a:lnTo>
                  <a:pt x="93" y="228"/>
                </a:lnTo>
                <a:lnTo>
                  <a:pt x="61" y="228"/>
                </a:lnTo>
                <a:lnTo>
                  <a:pt x="61" y="196"/>
                </a:lnTo>
                <a:lnTo>
                  <a:pt x="93" y="196"/>
                </a:lnTo>
                <a:close/>
                <a:moveTo>
                  <a:pt x="93" y="60"/>
                </a:moveTo>
                <a:lnTo>
                  <a:pt x="93" y="92"/>
                </a:lnTo>
                <a:lnTo>
                  <a:pt x="61" y="92"/>
                </a:lnTo>
                <a:lnTo>
                  <a:pt x="61" y="60"/>
                </a:lnTo>
                <a:lnTo>
                  <a:pt x="93" y="60"/>
                </a:lnTo>
                <a:close/>
                <a:moveTo>
                  <a:pt x="224" y="92"/>
                </a:moveTo>
                <a:lnTo>
                  <a:pt x="224" y="60"/>
                </a:lnTo>
                <a:lnTo>
                  <a:pt x="256" y="60"/>
                </a:lnTo>
                <a:lnTo>
                  <a:pt x="256" y="92"/>
                </a:lnTo>
                <a:lnTo>
                  <a:pt x="224" y="92"/>
                </a:lnTo>
                <a:close/>
                <a:moveTo>
                  <a:pt x="16" y="17"/>
                </a:moveTo>
                <a:lnTo>
                  <a:pt x="69" y="17"/>
                </a:lnTo>
                <a:lnTo>
                  <a:pt x="69" y="42"/>
                </a:lnTo>
                <a:lnTo>
                  <a:pt x="45" y="42"/>
                </a:lnTo>
                <a:lnTo>
                  <a:pt x="45" y="109"/>
                </a:lnTo>
                <a:lnTo>
                  <a:pt x="69" y="109"/>
                </a:lnTo>
                <a:lnTo>
                  <a:pt x="69" y="179"/>
                </a:lnTo>
                <a:lnTo>
                  <a:pt x="45" y="179"/>
                </a:lnTo>
                <a:lnTo>
                  <a:pt x="45" y="245"/>
                </a:lnTo>
                <a:lnTo>
                  <a:pt x="110" y="245"/>
                </a:lnTo>
                <a:lnTo>
                  <a:pt x="110" y="220"/>
                </a:lnTo>
                <a:lnTo>
                  <a:pt x="150" y="220"/>
                </a:lnTo>
                <a:lnTo>
                  <a:pt x="150" y="287"/>
                </a:lnTo>
                <a:lnTo>
                  <a:pt x="126" y="287"/>
                </a:lnTo>
                <a:lnTo>
                  <a:pt x="126" y="354"/>
                </a:lnTo>
                <a:lnTo>
                  <a:pt x="150" y="354"/>
                </a:lnTo>
                <a:lnTo>
                  <a:pt x="150" y="379"/>
                </a:lnTo>
                <a:lnTo>
                  <a:pt x="16" y="379"/>
                </a:lnTo>
                <a:lnTo>
                  <a:pt x="16" y="17"/>
                </a:lnTo>
                <a:close/>
                <a:moveTo>
                  <a:pt x="331" y="379"/>
                </a:moveTo>
                <a:lnTo>
                  <a:pt x="331" y="354"/>
                </a:lnTo>
                <a:lnTo>
                  <a:pt x="355" y="354"/>
                </a:lnTo>
                <a:lnTo>
                  <a:pt x="355" y="287"/>
                </a:lnTo>
                <a:lnTo>
                  <a:pt x="290" y="287"/>
                </a:lnTo>
                <a:lnTo>
                  <a:pt x="290" y="312"/>
                </a:lnTo>
                <a:lnTo>
                  <a:pt x="250" y="312"/>
                </a:lnTo>
                <a:lnTo>
                  <a:pt x="250" y="245"/>
                </a:lnTo>
                <a:lnTo>
                  <a:pt x="274" y="245"/>
                </a:lnTo>
                <a:lnTo>
                  <a:pt x="274" y="179"/>
                </a:lnTo>
                <a:lnTo>
                  <a:pt x="250" y="179"/>
                </a:lnTo>
                <a:lnTo>
                  <a:pt x="250" y="152"/>
                </a:lnTo>
                <a:lnTo>
                  <a:pt x="290" y="152"/>
                </a:lnTo>
                <a:lnTo>
                  <a:pt x="290" y="176"/>
                </a:lnTo>
                <a:lnTo>
                  <a:pt x="355" y="176"/>
                </a:lnTo>
                <a:lnTo>
                  <a:pt x="355" y="152"/>
                </a:lnTo>
                <a:lnTo>
                  <a:pt x="379" y="152"/>
                </a:lnTo>
                <a:lnTo>
                  <a:pt x="379" y="379"/>
                </a:lnTo>
                <a:lnTo>
                  <a:pt x="331" y="3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solidFill>
                <a:schemeClr val="dk1"/>
              </a:solidFill>
            </a:endParaRPr>
          </a:p>
        </p:txBody>
      </p:sp>
      <p:sp>
        <p:nvSpPr>
          <p:cNvPr id="831" name="Google Shape;831;p61"/>
          <p:cNvSpPr txBox="1"/>
          <p:nvPr/>
        </p:nvSpPr>
        <p:spPr>
          <a:xfrm>
            <a:off x="1267625" y="3543372"/>
            <a:ext cx="52470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Analyse additional existing data specifications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List of data specs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2"/>
          <p:cNvSpPr txBox="1">
            <a:spLocks noGrp="1"/>
          </p:cNvSpPr>
          <p:nvPr>
            <p:ph type="body" idx="1"/>
          </p:nvPr>
        </p:nvSpPr>
        <p:spPr>
          <a:xfrm>
            <a:off x="540000" y="1131600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FIWARE AirQualityObserved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FIWARE WaterQualityObserved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ISO Observations &amp; Measurements (O&amp;M)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6"/>
              </a:rPr>
              <a:t>Sensor, Observation, Sample and Actuator (SOSA)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7"/>
              </a:rPr>
              <a:t>WaterML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8"/>
              </a:rPr>
              <a:t>QUDT - Quantitykind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9"/>
              </a:rPr>
              <a:t>INSPIRE - Environmental Monitoring Facilities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 u="sng">
                <a:solidFill>
                  <a:schemeClr val="hlink"/>
                </a:solidFill>
                <a:hlinkClick r:id="rId10"/>
              </a:rPr>
              <a:t>INSPIRE Atmospheric Conditions</a:t>
            </a:r>
            <a:endParaRPr sz="18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8" name="Google Shape;838;p62"/>
          <p:cNvSpPr txBox="1"/>
          <p:nvPr/>
        </p:nvSpPr>
        <p:spPr>
          <a:xfrm>
            <a:off x="2726475" y="3707750"/>
            <a:ext cx="3715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i="1">
                <a:latin typeface="Proxima Nova"/>
                <a:ea typeface="Proxima Nova"/>
                <a:cs typeface="Proxima Nova"/>
                <a:sym typeface="Proxima Nova"/>
              </a:rPr>
              <a:t>Any other?</a:t>
            </a:r>
            <a:endParaRPr sz="19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3"/>
          <p:cNvSpPr txBox="1"/>
          <p:nvPr/>
        </p:nvSpPr>
        <p:spPr>
          <a:xfrm>
            <a:off x="1307925" y="1561050"/>
            <a:ext cx="52470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Finetuning and extending the model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In-depth discussion on the attributes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Review and get feedback on the definitions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44" name="Google Shape;844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Focus of the next webinar</a:t>
            </a:r>
            <a:endParaRPr/>
          </a:p>
        </p:txBody>
      </p:sp>
      <p:grpSp>
        <p:nvGrpSpPr>
          <p:cNvPr id="845" name="Google Shape;845;p63"/>
          <p:cNvGrpSpPr/>
          <p:nvPr/>
        </p:nvGrpSpPr>
        <p:grpSpPr>
          <a:xfrm>
            <a:off x="747805" y="1512780"/>
            <a:ext cx="457190" cy="457190"/>
            <a:chOff x="527050" y="2819400"/>
            <a:chExt cx="215900" cy="215900"/>
          </a:xfrm>
        </p:grpSpPr>
        <p:sp>
          <p:nvSpPr>
            <p:cNvPr id="846" name="Google Shape;846;p63"/>
            <p:cNvSpPr/>
            <p:nvPr/>
          </p:nvSpPr>
          <p:spPr>
            <a:xfrm>
              <a:off x="527050" y="281940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0" y="0"/>
                  </a:moveTo>
                  <a:lnTo>
                    <a:pt x="0" y="136"/>
                  </a:lnTo>
                  <a:lnTo>
                    <a:pt x="136" y="136"/>
                  </a:lnTo>
                  <a:lnTo>
                    <a:pt x="136" y="0"/>
                  </a:lnTo>
                  <a:lnTo>
                    <a:pt x="0" y="0"/>
                  </a:lnTo>
                  <a:close/>
                  <a:moveTo>
                    <a:pt x="131" y="131"/>
                  </a:moveTo>
                  <a:lnTo>
                    <a:pt x="7" y="131"/>
                  </a:lnTo>
                  <a:lnTo>
                    <a:pt x="7" y="6"/>
                  </a:lnTo>
                  <a:lnTo>
                    <a:pt x="131" y="6"/>
                  </a:lnTo>
                  <a:lnTo>
                    <a:pt x="131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3"/>
            <p:cNvSpPr/>
            <p:nvPr/>
          </p:nvSpPr>
          <p:spPr>
            <a:xfrm>
              <a:off x="541337" y="2919412"/>
              <a:ext cx="184150" cy="96838"/>
            </a:xfrm>
            <a:custGeom>
              <a:avLst/>
              <a:gdLst/>
              <a:ahLst/>
              <a:cxnLst/>
              <a:rect l="l" t="t" r="r" b="b"/>
              <a:pathLst>
                <a:path w="164" h="86" extrusionOk="0">
                  <a:moveTo>
                    <a:pt x="111" y="86"/>
                  </a:moveTo>
                  <a:cubicBezTo>
                    <a:pt x="111" y="86"/>
                    <a:pt x="111" y="86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4" y="83"/>
                    <a:pt x="97" y="82"/>
                    <a:pt x="89" y="82"/>
                  </a:cubicBezTo>
                  <a:cubicBezTo>
                    <a:pt x="82" y="82"/>
                    <a:pt x="75" y="83"/>
                    <a:pt x="70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9"/>
                    <a:pt x="41" y="67"/>
                    <a:pt x="43" y="66"/>
                  </a:cubicBezTo>
                  <a:cubicBezTo>
                    <a:pt x="43" y="66"/>
                    <a:pt x="47" y="65"/>
                    <a:pt x="54" y="59"/>
                  </a:cubicBezTo>
                  <a:cubicBezTo>
                    <a:pt x="59" y="54"/>
                    <a:pt x="61" y="51"/>
                    <a:pt x="62" y="50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2" y="40"/>
                    <a:pt x="60" y="39"/>
                    <a:pt x="59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3" y="39"/>
                  </a:cubicBezTo>
                  <a:cubicBezTo>
                    <a:pt x="53" y="39"/>
                    <a:pt x="39" y="37"/>
                    <a:pt x="26" y="30"/>
                  </a:cubicBezTo>
                  <a:cubicBezTo>
                    <a:pt x="13" y="23"/>
                    <a:pt x="3" y="10"/>
                    <a:pt x="1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64" y="13"/>
                    <a:pt x="163" y="15"/>
                    <a:pt x="161" y="16"/>
                  </a:cubicBezTo>
                  <a:cubicBezTo>
                    <a:pt x="161" y="16"/>
                    <a:pt x="160" y="16"/>
                    <a:pt x="160" y="16"/>
                  </a:cubicBezTo>
                  <a:cubicBezTo>
                    <a:pt x="159" y="16"/>
                    <a:pt x="148" y="20"/>
                    <a:pt x="133" y="29"/>
                  </a:cubicBezTo>
                  <a:cubicBezTo>
                    <a:pt x="121" y="37"/>
                    <a:pt x="118" y="44"/>
                    <a:pt x="117" y="45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20" y="54"/>
                    <a:pt x="125" y="59"/>
                  </a:cubicBezTo>
                  <a:cubicBezTo>
                    <a:pt x="132" y="65"/>
                    <a:pt x="136" y="66"/>
                    <a:pt x="136" y="66"/>
                  </a:cubicBezTo>
                  <a:cubicBezTo>
                    <a:pt x="137" y="67"/>
                    <a:pt x="139" y="69"/>
                    <a:pt x="139" y="70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11" y="86"/>
                  </a:lnTo>
                  <a:close/>
                  <a:moveTo>
                    <a:pt x="115" y="78"/>
                  </a:moveTo>
                  <a:cubicBezTo>
                    <a:pt x="130" y="78"/>
                    <a:pt x="130" y="78"/>
                    <a:pt x="130" y="78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5" y="78"/>
                  </a:lnTo>
                  <a:close/>
                  <a:moveTo>
                    <a:pt x="49" y="78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49" y="74"/>
                    <a:pt x="49" y="74"/>
                    <a:pt x="49" y="74"/>
                  </a:cubicBezTo>
                  <a:lnTo>
                    <a:pt x="49" y="78"/>
                  </a:lnTo>
                  <a:close/>
                  <a:moveTo>
                    <a:pt x="89" y="73"/>
                  </a:moveTo>
                  <a:cubicBezTo>
                    <a:pt x="96" y="73"/>
                    <a:pt x="102" y="74"/>
                    <a:pt x="107" y="76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6" y="69"/>
                    <a:pt x="99" y="61"/>
                    <a:pt x="89" y="61"/>
                  </a:cubicBezTo>
                  <a:cubicBezTo>
                    <a:pt x="80" y="61"/>
                    <a:pt x="73" y="69"/>
                    <a:pt x="72" y="7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7" y="74"/>
                    <a:pt x="83" y="73"/>
                    <a:pt x="89" y="73"/>
                  </a:cubicBezTo>
                  <a:close/>
                  <a:moveTo>
                    <a:pt x="113" y="66"/>
                  </a:moveTo>
                  <a:cubicBezTo>
                    <a:pt x="121" y="66"/>
                    <a:pt x="121" y="66"/>
                    <a:pt x="121" y="66"/>
                  </a:cubicBezTo>
                  <a:cubicBezTo>
                    <a:pt x="121" y="66"/>
                    <a:pt x="120" y="65"/>
                    <a:pt x="120" y="65"/>
                  </a:cubicBezTo>
                  <a:cubicBezTo>
                    <a:pt x="112" y="58"/>
                    <a:pt x="110" y="54"/>
                    <a:pt x="109" y="53"/>
                  </a:cubicBezTo>
                  <a:cubicBezTo>
                    <a:pt x="109" y="53"/>
                    <a:pt x="109" y="52"/>
                    <a:pt x="109" y="51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3"/>
                    <a:pt x="112" y="33"/>
                    <a:pt x="129" y="22"/>
                  </a:cubicBezTo>
                  <a:cubicBezTo>
                    <a:pt x="142" y="14"/>
                    <a:pt x="152" y="10"/>
                    <a:pt x="156" y="9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1"/>
                    <a:pt x="70" y="36"/>
                    <a:pt x="70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2"/>
                    <a:pt x="70" y="52"/>
                    <a:pt x="70" y="53"/>
                  </a:cubicBezTo>
                  <a:cubicBezTo>
                    <a:pt x="69" y="54"/>
                    <a:pt x="68" y="58"/>
                    <a:pt x="59" y="65"/>
                  </a:cubicBezTo>
                  <a:cubicBezTo>
                    <a:pt x="59" y="65"/>
                    <a:pt x="58" y="66"/>
                    <a:pt x="58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9" y="62"/>
                    <a:pt x="77" y="53"/>
                    <a:pt x="89" y="53"/>
                  </a:cubicBezTo>
                  <a:cubicBezTo>
                    <a:pt x="103" y="53"/>
                    <a:pt x="111" y="62"/>
                    <a:pt x="113" y="66"/>
                  </a:cubicBezTo>
                  <a:close/>
                  <a:moveTo>
                    <a:pt x="16" y="13"/>
                  </a:moveTo>
                  <a:cubicBezTo>
                    <a:pt x="19" y="16"/>
                    <a:pt x="23" y="19"/>
                    <a:pt x="30" y="23"/>
                  </a:cubicBezTo>
                  <a:cubicBezTo>
                    <a:pt x="37" y="27"/>
                    <a:pt x="45" y="29"/>
                    <a:pt x="50" y="30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16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568325" y="2835275"/>
              <a:ext cx="158750" cy="73025"/>
            </a:xfrm>
            <a:custGeom>
              <a:avLst/>
              <a:gdLst/>
              <a:ahLst/>
              <a:cxnLst/>
              <a:rect l="l" t="t" r="r" b="b"/>
              <a:pathLst>
                <a:path w="141" h="65" extrusionOk="0">
                  <a:moveTo>
                    <a:pt x="137" y="65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3" y="50"/>
                    <a:pt x="52" y="50"/>
                    <a:pt x="51" y="50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5"/>
                    <a:pt x="6" y="23"/>
                    <a:pt x="6" y="2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7" y="28"/>
                    <a:pt x="58" y="28"/>
                  </a:cubicBezTo>
                  <a:cubicBezTo>
                    <a:pt x="141" y="43"/>
                    <a:pt x="141" y="43"/>
                    <a:pt x="141" y="43"/>
                  </a:cubicBezTo>
                  <a:lnTo>
                    <a:pt x="137" y="65"/>
                  </a:lnTo>
                  <a:close/>
                  <a:moveTo>
                    <a:pt x="28" y="37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54" y="42"/>
                    <a:pt x="55" y="42"/>
                    <a:pt x="55" y="43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6"/>
                    <a:pt x="55" y="36"/>
                    <a:pt x="54" y="36"/>
                  </a:cubicBezTo>
                  <a:cubicBezTo>
                    <a:pt x="29" y="32"/>
                    <a:pt x="29" y="32"/>
                    <a:pt x="29" y="32"/>
                  </a:cubicBezTo>
                  <a:lnTo>
                    <a:pt x="28" y="37"/>
                  </a:lnTo>
                  <a:close/>
                  <a:moveTo>
                    <a:pt x="9" y="48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lnTo>
                    <a:pt x="9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p63"/>
          <p:cNvSpPr/>
          <p:nvPr/>
        </p:nvSpPr>
        <p:spPr>
          <a:xfrm>
            <a:off x="747800" y="22585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117" y="90"/>
                </a:moveTo>
                <a:cubicBezTo>
                  <a:pt x="117" y="77"/>
                  <a:pt x="128" y="67"/>
                  <a:pt x="141" y="67"/>
                </a:cubicBezTo>
                <a:cubicBezTo>
                  <a:pt x="153" y="67"/>
                  <a:pt x="164" y="77"/>
                  <a:pt x="164" y="90"/>
                </a:cubicBezTo>
                <a:cubicBezTo>
                  <a:pt x="164" y="103"/>
                  <a:pt x="153" y="113"/>
                  <a:pt x="141" y="113"/>
                </a:cubicBezTo>
                <a:cubicBezTo>
                  <a:pt x="128" y="113"/>
                  <a:pt x="117" y="103"/>
                  <a:pt x="117" y="90"/>
                </a:cubicBezTo>
                <a:close/>
                <a:moveTo>
                  <a:pt x="331" y="332"/>
                </a:moveTo>
                <a:cubicBezTo>
                  <a:pt x="217" y="332"/>
                  <a:pt x="217" y="332"/>
                  <a:pt x="217" y="332"/>
                </a:cubicBezTo>
                <a:cubicBezTo>
                  <a:pt x="217" y="296"/>
                  <a:pt x="217" y="296"/>
                  <a:pt x="217" y="29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78" y="134"/>
                  <a:pt x="278" y="134"/>
                  <a:pt x="278" y="134"/>
                </a:cubicBezTo>
                <a:cubicBezTo>
                  <a:pt x="295" y="131"/>
                  <a:pt x="309" y="115"/>
                  <a:pt x="309" y="97"/>
                </a:cubicBezTo>
                <a:cubicBezTo>
                  <a:pt x="309" y="76"/>
                  <a:pt x="291" y="59"/>
                  <a:pt x="270" y="59"/>
                </a:cubicBezTo>
                <a:cubicBezTo>
                  <a:pt x="249" y="59"/>
                  <a:pt x="232" y="76"/>
                  <a:pt x="232" y="97"/>
                </a:cubicBezTo>
                <a:cubicBezTo>
                  <a:pt x="232" y="115"/>
                  <a:pt x="245" y="131"/>
                  <a:pt x="263" y="134"/>
                </a:cubicBezTo>
                <a:cubicBezTo>
                  <a:pt x="263" y="239"/>
                  <a:pt x="263" y="239"/>
                  <a:pt x="263" y="239"/>
                </a:cubicBezTo>
                <a:cubicBezTo>
                  <a:pt x="202" y="289"/>
                  <a:pt x="202" y="289"/>
                  <a:pt x="202" y="289"/>
                </a:cubicBezTo>
                <a:cubicBezTo>
                  <a:pt x="202" y="332"/>
                  <a:pt x="202" y="332"/>
                  <a:pt x="202" y="332"/>
                </a:cubicBezTo>
                <a:cubicBezTo>
                  <a:pt x="185" y="332"/>
                  <a:pt x="185" y="332"/>
                  <a:pt x="185" y="332"/>
                </a:cubicBezTo>
                <a:cubicBezTo>
                  <a:pt x="185" y="259"/>
                  <a:pt x="185" y="259"/>
                  <a:pt x="185" y="259"/>
                </a:cubicBezTo>
                <a:cubicBezTo>
                  <a:pt x="213" y="235"/>
                  <a:pt x="213" y="235"/>
                  <a:pt x="213" y="235"/>
                </a:cubicBezTo>
                <a:cubicBezTo>
                  <a:pt x="213" y="198"/>
                  <a:pt x="213" y="198"/>
                  <a:pt x="213" y="198"/>
                </a:cubicBezTo>
                <a:cubicBezTo>
                  <a:pt x="230" y="195"/>
                  <a:pt x="244" y="179"/>
                  <a:pt x="244" y="161"/>
                </a:cubicBezTo>
                <a:cubicBezTo>
                  <a:pt x="244" y="140"/>
                  <a:pt x="227" y="123"/>
                  <a:pt x="205" y="123"/>
                </a:cubicBezTo>
                <a:cubicBezTo>
                  <a:pt x="184" y="123"/>
                  <a:pt x="167" y="140"/>
                  <a:pt x="167" y="161"/>
                </a:cubicBezTo>
                <a:cubicBezTo>
                  <a:pt x="167" y="179"/>
                  <a:pt x="181" y="195"/>
                  <a:pt x="198" y="198"/>
                </a:cubicBezTo>
                <a:cubicBezTo>
                  <a:pt x="198" y="228"/>
                  <a:pt x="198" y="228"/>
                  <a:pt x="198" y="228"/>
                </a:cubicBezTo>
                <a:cubicBezTo>
                  <a:pt x="170" y="252"/>
                  <a:pt x="170" y="252"/>
                  <a:pt x="170" y="252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53" y="332"/>
                  <a:pt x="153" y="332"/>
                  <a:pt x="153" y="332"/>
                </a:cubicBezTo>
                <a:cubicBezTo>
                  <a:pt x="148" y="127"/>
                  <a:pt x="148" y="127"/>
                  <a:pt x="148" y="127"/>
                </a:cubicBezTo>
                <a:cubicBezTo>
                  <a:pt x="166" y="124"/>
                  <a:pt x="179" y="109"/>
                  <a:pt x="179" y="90"/>
                </a:cubicBezTo>
                <a:cubicBezTo>
                  <a:pt x="179" y="69"/>
                  <a:pt x="162" y="52"/>
                  <a:pt x="141" y="52"/>
                </a:cubicBezTo>
                <a:cubicBezTo>
                  <a:pt x="120" y="52"/>
                  <a:pt x="102" y="69"/>
                  <a:pt x="102" y="90"/>
                </a:cubicBezTo>
                <a:cubicBezTo>
                  <a:pt x="102" y="109"/>
                  <a:pt x="116" y="124"/>
                  <a:pt x="133" y="128"/>
                </a:cubicBezTo>
                <a:cubicBezTo>
                  <a:pt x="138" y="332"/>
                  <a:pt x="138" y="332"/>
                  <a:pt x="138" y="332"/>
                </a:cubicBezTo>
                <a:cubicBezTo>
                  <a:pt x="121" y="332"/>
                  <a:pt x="121" y="332"/>
                  <a:pt x="121" y="332"/>
                </a:cubicBezTo>
                <a:cubicBezTo>
                  <a:pt x="121" y="237"/>
                  <a:pt x="121" y="237"/>
                  <a:pt x="121" y="237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104" y="194"/>
                  <a:pt x="114" y="180"/>
                  <a:pt x="114" y="163"/>
                </a:cubicBezTo>
                <a:cubicBezTo>
                  <a:pt x="114" y="142"/>
                  <a:pt x="97" y="125"/>
                  <a:pt x="76" y="125"/>
                </a:cubicBezTo>
                <a:cubicBezTo>
                  <a:pt x="55" y="125"/>
                  <a:pt x="38" y="142"/>
                  <a:pt x="38" y="163"/>
                </a:cubicBezTo>
                <a:cubicBezTo>
                  <a:pt x="38" y="183"/>
                  <a:pt x="53" y="200"/>
                  <a:pt x="72" y="201"/>
                </a:cubicBezTo>
                <a:cubicBezTo>
                  <a:pt x="106" y="242"/>
                  <a:pt x="106" y="242"/>
                  <a:pt x="106" y="24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5" y="332"/>
                  <a:pt x="15" y="332"/>
                  <a:pt x="15" y="332"/>
                </a:cubicBezTo>
                <a:cubicBezTo>
                  <a:pt x="15" y="15"/>
                  <a:pt x="15" y="15"/>
                  <a:pt x="15" y="15"/>
                </a:cubicBezTo>
                <a:cubicBezTo>
                  <a:pt x="331" y="15"/>
                  <a:pt x="331" y="15"/>
                  <a:pt x="331" y="15"/>
                </a:cubicBezTo>
                <a:lnTo>
                  <a:pt x="331" y="332"/>
                </a:lnTo>
                <a:close/>
                <a:moveTo>
                  <a:pt x="270" y="120"/>
                </a:moveTo>
                <a:cubicBezTo>
                  <a:pt x="257" y="120"/>
                  <a:pt x="247" y="110"/>
                  <a:pt x="247" y="97"/>
                </a:cubicBezTo>
                <a:cubicBezTo>
                  <a:pt x="247" y="84"/>
                  <a:pt x="257" y="73"/>
                  <a:pt x="270" y="73"/>
                </a:cubicBezTo>
                <a:cubicBezTo>
                  <a:pt x="283" y="73"/>
                  <a:pt x="294" y="84"/>
                  <a:pt x="294" y="97"/>
                </a:cubicBezTo>
                <a:cubicBezTo>
                  <a:pt x="294" y="110"/>
                  <a:pt x="283" y="120"/>
                  <a:pt x="270" y="120"/>
                </a:cubicBezTo>
                <a:close/>
                <a:moveTo>
                  <a:pt x="205" y="184"/>
                </a:moveTo>
                <a:cubicBezTo>
                  <a:pt x="193" y="184"/>
                  <a:pt x="182" y="174"/>
                  <a:pt x="182" y="161"/>
                </a:cubicBezTo>
                <a:cubicBezTo>
                  <a:pt x="182" y="148"/>
                  <a:pt x="193" y="137"/>
                  <a:pt x="205" y="137"/>
                </a:cubicBezTo>
                <a:cubicBezTo>
                  <a:pt x="218" y="137"/>
                  <a:pt x="229" y="148"/>
                  <a:pt x="229" y="161"/>
                </a:cubicBezTo>
                <a:cubicBezTo>
                  <a:pt x="229" y="174"/>
                  <a:pt x="218" y="184"/>
                  <a:pt x="205" y="184"/>
                </a:cubicBezTo>
                <a:close/>
                <a:moveTo>
                  <a:pt x="52" y="163"/>
                </a:moveTo>
                <a:cubicBezTo>
                  <a:pt x="52" y="151"/>
                  <a:pt x="63" y="140"/>
                  <a:pt x="76" y="140"/>
                </a:cubicBezTo>
                <a:cubicBezTo>
                  <a:pt x="89" y="140"/>
                  <a:pt x="99" y="151"/>
                  <a:pt x="99" y="163"/>
                </a:cubicBezTo>
                <a:cubicBezTo>
                  <a:pt x="99" y="176"/>
                  <a:pt x="89" y="187"/>
                  <a:pt x="76" y="187"/>
                </a:cubicBezTo>
                <a:cubicBezTo>
                  <a:pt x="63" y="187"/>
                  <a:pt x="52" y="176"/>
                  <a:pt x="52" y="16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63"/>
          <p:cNvGrpSpPr/>
          <p:nvPr/>
        </p:nvGrpSpPr>
        <p:grpSpPr>
          <a:xfrm>
            <a:off x="737751" y="3004248"/>
            <a:ext cx="477298" cy="475503"/>
            <a:chOff x="5035550" y="3784600"/>
            <a:chExt cx="422276" cy="420688"/>
          </a:xfrm>
        </p:grpSpPr>
        <p:sp>
          <p:nvSpPr>
            <p:cNvPr id="851" name="Google Shape;851;p63"/>
            <p:cNvSpPr/>
            <p:nvPr/>
          </p:nvSpPr>
          <p:spPr>
            <a:xfrm>
              <a:off x="5035550" y="3784600"/>
              <a:ext cx="422275" cy="420688"/>
            </a:xfrm>
            <a:custGeom>
              <a:avLst/>
              <a:gdLst/>
              <a:ahLst/>
              <a:cxnLst/>
              <a:rect l="l" t="t" r="r" b="b"/>
              <a:pathLst>
                <a:path w="192" h="192" extrusionOk="0">
                  <a:moveTo>
                    <a:pt x="184" y="184"/>
                  </a:moveTo>
                  <a:cubicBezTo>
                    <a:pt x="158" y="184"/>
                    <a:pt x="158" y="184"/>
                    <a:pt x="158" y="18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2" y="144"/>
                    <a:pt x="145" y="137"/>
                    <a:pt x="137" y="134"/>
                  </a:cubicBezTo>
                  <a:cubicBezTo>
                    <a:pt x="112" y="126"/>
                    <a:pt x="112" y="126"/>
                    <a:pt x="112" y="126"/>
                  </a:cubicBezTo>
                  <a:cubicBezTo>
                    <a:pt x="109" y="125"/>
                    <a:pt x="106" y="126"/>
                    <a:pt x="103" y="128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0" y="132"/>
                    <a:pt x="98" y="133"/>
                    <a:pt x="96" y="133"/>
                  </a:cubicBezTo>
                  <a:cubicBezTo>
                    <a:pt x="93" y="133"/>
                    <a:pt x="91" y="132"/>
                    <a:pt x="89" y="130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85" y="126"/>
                    <a:pt x="82" y="125"/>
                    <a:pt x="79" y="126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5" y="108"/>
                    <a:pt x="61" y="103"/>
                    <a:pt x="55" y="101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38" y="95"/>
                    <a:pt x="35" y="96"/>
                    <a:pt x="34" y="98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100"/>
                    <a:pt x="31" y="100"/>
                    <a:pt x="30" y="100"/>
                  </a:cubicBezTo>
                  <a:cubicBezTo>
                    <a:pt x="29" y="100"/>
                    <a:pt x="28" y="100"/>
                    <a:pt x="27" y="99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4" y="96"/>
                    <a:pt x="21" y="95"/>
                    <a:pt x="19" y="96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40" y="192"/>
                    <a:pt x="40" y="192"/>
                    <a:pt x="40" y="192"/>
                  </a:cubicBezTo>
                  <a:cubicBezTo>
                    <a:pt x="44" y="155"/>
                    <a:pt x="44" y="155"/>
                    <a:pt x="44" y="155"/>
                  </a:cubicBezTo>
                  <a:cubicBezTo>
                    <a:pt x="46" y="149"/>
                    <a:pt x="51" y="144"/>
                    <a:pt x="57" y="14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4" y="136"/>
                    <a:pt x="84" y="136"/>
                    <a:pt x="84" y="136"/>
                  </a:cubicBezTo>
                  <a:cubicBezTo>
                    <a:pt x="87" y="139"/>
                    <a:pt x="91" y="141"/>
                    <a:pt x="96" y="141"/>
                  </a:cubicBezTo>
                  <a:cubicBezTo>
                    <a:pt x="100" y="141"/>
                    <a:pt x="104" y="139"/>
                    <a:pt x="107" y="136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40" y="144"/>
                    <a:pt x="145" y="149"/>
                    <a:pt x="146" y="154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84" y="88"/>
                    <a:pt x="184" y="88"/>
                    <a:pt x="184" y="88"/>
                  </a:cubicBezTo>
                  <a:lnTo>
                    <a:pt x="184" y="184"/>
                  </a:lnTo>
                  <a:close/>
                  <a:moveTo>
                    <a:pt x="33" y="184"/>
                  </a:moveTo>
                  <a:cubicBezTo>
                    <a:pt x="7" y="184"/>
                    <a:pt x="7" y="184"/>
                    <a:pt x="7" y="184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4" y="107"/>
                    <a:pt x="27" y="108"/>
                    <a:pt x="30" y="108"/>
                  </a:cubicBezTo>
                  <a:cubicBezTo>
                    <a:pt x="33" y="108"/>
                    <a:pt x="36" y="107"/>
                    <a:pt x="38" y="105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6" y="110"/>
                    <a:pt x="58" y="112"/>
                    <a:pt x="59" y="115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46" y="137"/>
                    <a:pt x="39" y="144"/>
                    <a:pt x="37" y="153"/>
                  </a:cubicBezTo>
                  <a:lnTo>
                    <a:pt x="33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5195888" y="3919538"/>
              <a:ext cx="98425" cy="134938"/>
            </a:xfrm>
            <a:custGeom>
              <a:avLst/>
              <a:gdLst/>
              <a:ahLst/>
              <a:cxnLst/>
              <a:rect l="l" t="t" r="r" b="b"/>
              <a:pathLst>
                <a:path w="45" h="61" extrusionOk="0">
                  <a:moveTo>
                    <a:pt x="23" y="0"/>
                  </a:moveTo>
                  <a:cubicBezTo>
                    <a:pt x="10" y="0"/>
                    <a:pt x="0" y="11"/>
                    <a:pt x="0" y="25"/>
                  </a:cubicBezTo>
                  <a:cubicBezTo>
                    <a:pt x="0" y="38"/>
                    <a:pt x="3" y="48"/>
                    <a:pt x="8" y="53"/>
                  </a:cubicBezTo>
                  <a:cubicBezTo>
                    <a:pt x="12" y="58"/>
                    <a:pt x="16" y="61"/>
                    <a:pt x="23" y="61"/>
                  </a:cubicBezTo>
                  <a:cubicBezTo>
                    <a:pt x="30" y="61"/>
                    <a:pt x="34" y="57"/>
                    <a:pt x="38" y="53"/>
                  </a:cubicBezTo>
                  <a:cubicBezTo>
                    <a:pt x="43" y="48"/>
                    <a:pt x="45" y="38"/>
                    <a:pt x="45" y="25"/>
                  </a:cubicBezTo>
                  <a:cubicBezTo>
                    <a:pt x="45" y="11"/>
                    <a:pt x="35" y="0"/>
                    <a:pt x="23" y="0"/>
                  </a:cubicBezTo>
                  <a:close/>
                  <a:moveTo>
                    <a:pt x="23" y="54"/>
                  </a:moveTo>
                  <a:cubicBezTo>
                    <a:pt x="20" y="54"/>
                    <a:pt x="18" y="52"/>
                    <a:pt x="14" y="48"/>
                  </a:cubicBezTo>
                  <a:cubicBezTo>
                    <a:pt x="10" y="44"/>
                    <a:pt x="8" y="36"/>
                    <a:pt x="8" y="25"/>
                  </a:cubicBezTo>
                  <a:cubicBezTo>
                    <a:pt x="8" y="15"/>
                    <a:pt x="15" y="8"/>
                    <a:pt x="23" y="8"/>
                  </a:cubicBezTo>
                  <a:cubicBezTo>
                    <a:pt x="31" y="8"/>
                    <a:pt x="37" y="15"/>
                    <a:pt x="37" y="25"/>
                  </a:cubicBezTo>
                  <a:cubicBezTo>
                    <a:pt x="37" y="35"/>
                    <a:pt x="35" y="44"/>
                    <a:pt x="32" y="48"/>
                  </a:cubicBezTo>
                  <a:cubicBezTo>
                    <a:pt x="28" y="52"/>
                    <a:pt x="26" y="54"/>
                    <a:pt x="2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5068888" y="3898900"/>
              <a:ext cx="65088" cy="88900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0" y="17"/>
                  </a:moveTo>
                  <a:cubicBezTo>
                    <a:pt x="0" y="25"/>
                    <a:pt x="1" y="31"/>
                    <a:pt x="5" y="35"/>
                  </a:cubicBezTo>
                  <a:cubicBezTo>
                    <a:pt x="7" y="38"/>
                    <a:pt x="10" y="41"/>
                    <a:pt x="15" y="41"/>
                  </a:cubicBezTo>
                  <a:cubicBezTo>
                    <a:pt x="20" y="41"/>
                    <a:pt x="23" y="38"/>
                    <a:pt x="25" y="35"/>
                  </a:cubicBezTo>
                  <a:cubicBezTo>
                    <a:pt x="29" y="31"/>
                    <a:pt x="30" y="25"/>
                    <a:pt x="30" y="17"/>
                  </a:cubicBezTo>
                  <a:cubicBezTo>
                    <a:pt x="30" y="7"/>
                    <a:pt x="24" y="0"/>
                    <a:pt x="15" y="0"/>
                  </a:cubicBezTo>
                  <a:cubicBezTo>
                    <a:pt x="6" y="0"/>
                    <a:pt x="0" y="7"/>
                    <a:pt x="0" y="17"/>
                  </a:cubicBezTo>
                  <a:close/>
                  <a:moveTo>
                    <a:pt x="15" y="33"/>
                  </a:moveTo>
                  <a:cubicBezTo>
                    <a:pt x="14" y="33"/>
                    <a:pt x="13" y="33"/>
                    <a:pt x="11" y="30"/>
                  </a:cubicBezTo>
                  <a:cubicBezTo>
                    <a:pt x="9" y="28"/>
                    <a:pt x="8" y="23"/>
                    <a:pt x="8" y="17"/>
                  </a:cubicBezTo>
                  <a:cubicBezTo>
                    <a:pt x="8" y="12"/>
                    <a:pt x="11" y="8"/>
                    <a:pt x="15" y="8"/>
                  </a:cubicBezTo>
                  <a:cubicBezTo>
                    <a:pt x="19" y="8"/>
                    <a:pt x="23" y="12"/>
                    <a:pt x="23" y="17"/>
                  </a:cubicBezTo>
                  <a:cubicBezTo>
                    <a:pt x="23" y="23"/>
                    <a:pt x="21" y="27"/>
                    <a:pt x="20" y="30"/>
                  </a:cubicBezTo>
                  <a:cubicBezTo>
                    <a:pt x="17" y="33"/>
                    <a:pt x="16" y="33"/>
                    <a:pt x="15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5237163" y="3784600"/>
              <a:ext cx="220663" cy="242888"/>
            </a:xfrm>
            <a:custGeom>
              <a:avLst/>
              <a:gdLst/>
              <a:ahLst/>
              <a:cxnLst/>
              <a:rect l="l" t="t" r="r" b="b"/>
              <a:pathLst>
                <a:path w="139" h="153" extrusionOk="0">
                  <a:moveTo>
                    <a:pt x="0" y="0"/>
                  </a:moveTo>
                  <a:lnTo>
                    <a:pt x="0" y="74"/>
                  </a:lnTo>
                  <a:lnTo>
                    <a:pt x="10" y="74"/>
                  </a:lnTo>
                  <a:lnTo>
                    <a:pt x="10" y="9"/>
                  </a:lnTo>
                  <a:lnTo>
                    <a:pt x="128" y="9"/>
                  </a:lnTo>
                  <a:lnTo>
                    <a:pt x="128" y="98"/>
                  </a:lnTo>
                  <a:lnTo>
                    <a:pt x="108" y="98"/>
                  </a:lnTo>
                  <a:lnTo>
                    <a:pt x="78" y="130"/>
                  </a:lnTo>
                  <a:lnTo>
                    <a:pt x="78" y="98"/>
                  </a:lnTo>
                  <a:lnTo>
                    <a:pt x="49" y="98"/>
                  </a:lnTo>
                  <a:lnTo>
                    <a:pt x="49" y="109"/>
                  </a:lnTo>
                  <a:lnTo>
                    <a:pt x="67" y="109"/>
                  </a:lnTo>
                  <a:lnTo>
                    <a:pt x="67" y="153"/>
                  </a:lnTo>
                  <a:lnTo>
                    <a:pt x="112" y="109"/>
                  </a:lnTo>
                  <a:lnTo>
                    <a:pt x="139" y="109"/>
                  </a:lnTo>
                  <a:lnTo>
                    <a:pt x="1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5294313" y="3843338"/>
              <a:ext cx="103200" cy="17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5294313" y="3879850"/>
              <a:ext cx="103200" cy="15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4"/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4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4"/>
          <p:cNvSpPr txBox="1"/>
          <p:nvPr/>
        </p:nvSpPr>
        <p:spPr>
          <a:xfrm>
            <a:off x="732675" y="2439475"/>
            <a:ext cx="36621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can be provided by email to the following people: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annelies.decraene@vlaanderen.be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michiel.dekeyzer@vlaanderen.be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dries.catteceur@vlaanderen.be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4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4"/>
          <p:cNvSpPr txBox="1"/>
          <p:nvPr/>
        </p:nvSpPr>
        <p:spPr>
          <a:xfrm>
            <a:off x="5114189" y="2439483"/>
            <a:ext cx="3355992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can be provided through GitHub: </a:t>
            </a:r>
            <a:r>
              <a:rPr lang="en-GB" sz="16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https://github.com/Informatievlaanderen/OSLOthema-airAndWater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provide us with your </a:t>
            </a:r>
            <a:r>
              <a:rPr lang="en-GB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 we can invite you! </a:t>
            </a:r>
            <a:endParaRPr dirty="0"/>
          </a:p>
        </p:txBody>
      </p:sp>
      <p:sp>
        <p:nvSpPr>
          <p:cNvPr id="867" name="Google Shape;867;p6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collaboration</a:t>
            </a:r>
            <a:endParaRPr/>
          </a:p>
        </p:txBody>
      </p:sp>
      <p:sp>
        <p:nvSpPr>
          <p:cNvPr id="868" name="Google Shape;868;p64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5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there any questions left?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 sz="4800" b="1">
                <a:solidFill>
                  <a:srgbClr val="4C4C4C"/>
                </a:solidFill>
              </a:rPr>
              <a:t>Thanks!</a:t>
            </a:r>
            <a:endParaRPr sz="4800"/>
          </a:p>
        </p:txBody>
      </p:sp>
      <p:sp>
        <p:nvSpPr>
          <p:cNvPr id="880" name="Google Shape;880;p66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GB"/>
              <a:t>Welcome and introduction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Who’s in the room?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25" y="1764472"/>
            <a:ext cx="1614550" cy="1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2444250" y="3744775"/>
            <a:ext cx="425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https://app.klaxoon.com/participate/board/T9ZKYVV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648459" y="1423940"/>
            <a:ext cx="8073510" cy="600067"/>
          </a:xfrm>
          <a:prstGeom prst="rect">
            <a:avLst/>
          </a:prstGeom>
          <a:solidFill>
            <a:srgbClr val="FFFCCC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28651" y="273845"/>
            <a:ext cx="7886700" cy="66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48459" y="945378"/>
            <a:ext cx="8073510" cy="48965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semantic interoperability framework for sharing and publishing environmental data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648459" y="1567301"/>
            <a:ext cx="80735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sustainable </a:t>
            </a:r>
            <a:r>
              <a:rPr lang="en-GB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application profile for water and air quality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3010659" y="2298023"/>
            <a:ext cx="2989500" cy="256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88848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3158372" y="3043612"/>
            <a:ext cx="2700900" cy="1688100"/>
          </a:xfrm>
          <a:prstGeom prst="rect">
            <a:avLst/>
          </a:prstGeom>
          <a:solidFill>
            <a:srgbClr val="B0ACAC"/>
          </a:solidFill>
          <a:ln w="25400" cap="flat" cmpd="sng">
            <a:solidFill>
              <a:srgbClr val="88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3819551" y="3121839"/>
            <a:ext cx="13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ODALA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3095064" y="2400816"/>
            <a:ext cx="282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&amp; Agile Smart Cities (OASC)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3325426" y="3528948"/>
            <a:ext cx="2367000" cy="1083300"/>
          </a:xfrm>
          <a:prstGeom prst="rect">
            <a:avLst/>
          </a:prstGeom>
          <a:solidFill>
            <a:srgbClr val="FFF766"/>
          </a:solidFill>
          <a:ln w="25400" cap="flat" cmpd="sng">
            <a:solidFill>
              <a:srgbClr val="88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648982" y="3563261"/>
            <a:ext cx="171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7F7900"/>
                </a:solidFill>
                <a:latin typeface="Arial"/>
                <a:ea typeface="Arial"/>
                <a:cs typeface="Arial"/>
                <a:sym typeface="Arial"/>
              </a:rPr>
              <a:t>OSLO trajectory</a:t>
            </a:r>
            <a:endParaRPr sz="1400" b="1" i="0" u="none" strike="noStrike" cap="none">
              <a:solidFill>
                <a:srgbClr val="7F7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8" descr="C:\Users\004490\Desktop\Icons MS office files\Issues\Group\Solid\Group-outline_0000_gre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137" y="4081941"/>
            <a:ext cx="393896" cy="41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3766799" y="4081941"/>
            <a:ext cx="171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Flanders Information Agency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700"/>
              <a:t>We follow the </a:t>
            </a:r>
            <a:r>
              <a:rPr lang="en-GB" sz="1700" b="1"/>
              <a:t>OSLO methodology</a:t>
            </a:r>
            <a:r>
              <a:rPr lang="en-GB" sz="1700"/>
              <a:t>, which means that:</a:t>
            </a:r>
            <a:endParaRPr sz="1700"/>
          </a:p>
          <a:p>
            <a:pPr marL="457200" lvl="0" indent="-374650" algn="l" rtl="0">
              <a:spcBef>
                <a:spcPts val="64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start from </a:t>
            </a:r>
            <a:r>
              <a:rPr lang="en-GB" sz="1700" b="1"/>
              <a:t>use cases</a:t>
            </a:r>
            <a:endParaRPr sz="17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align with and reuse </a:t>
            </a:r>
            <a:r>
              <a:rPr lang="en-GB" sz="1700" b="1"/>
              <a:t>existing international</a:t>
            </a:r>
            <a:r>
              <a:rPr lang="en-GB" sz="1700"/>
              <a:t> standards</a:t>
            </a:r>
            <a:endParaRPr sz="17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GB" sz="1700"/>
              <a:t>We define things ourselves </a:t>
            </a:r>
            <a:r>
              <a:rPr lang="en-GB" sz="1700" b="1"/>
              <a:t>only when needed</a:t>
            </a:r>
            <a:endParaRPr sz="17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GB" sz="1700"/>
              <a:t>We focus on the exchange of </a:t>
            </a:r>
            <a:r>
              <a:rPr lang="en-GB" sz="1700" b="1"/>
              <a:t>data collected via sensor technology</a:t>
            </a:r>
            <a:r>
              <a:rPr lang="en-GB" sz="1700"/>
              <a:t> within the context of monitoring Air and Water </a:t>
            </a:r>
            <a:r>
              <a:rPr lang="en-GB" sz="1700" b="1"/>
              <a:t>Quality</a:t>
            </a:r>
            <a:r>
              <a:rPr lang="en-GB" sz="1700"/>
              <a:t>.</a:t>
            </a:r>
            <a:endParaRPr sz="1700"/>
          </a:p>
        </p:txBody>
      </p:sp>
      <p:sp>
        <p:nvSpPr>
          <p:cNvPr id="229" name="Google Shape;229;p29"/>
          <p:cNvSpPr/>
          <p:nvPr/>
        </p:nvSpPr>
        <p:spPr>
          <a:xfrm>
            <a:off x="648459" y="1423940"/>
            <a:ext cx="8073600" cy="600000"/>
          </a:xfrm>
          <a:prstGeom prst="rect">
            <a:avLst/>
          </a:prstGeom>
          <a:solidFill>
            <a:srgbClr val="FFFCCC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of the project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648459" y="945378"/>
            <a:ext cx="8073600" cy="489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a semantic interoperability framework for sharing and publishing environmental data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48459" y="1567301"/>
            <a:ext cx="807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sustainable </a:t>
            </a:r>
            <a:r>
              <a:rPr lang="en-GB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r>
              <a:rPr lang="en-GB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application profile for water and air quality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a common vocabulary to different ways of expressing data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l="22216" t="12123" r="24287" b="19612"/>
          <a:stretch/>
        </p:blipFill>
        <p:spPr>
          <a:xfrm>
            <a:off x="3840950" y="1494125"/>
            <a:ext cx="957400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25" y="3598524"/>
            <a:ext cx="762550" cy="80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250" y="3370425"/>
            <a:ext cx="826075" cy="8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5258250" y="4063275"/>
            <a:ext cx="10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NGSI (LD)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 flipH="1">
            <a:off x="3545050" y="2636025"/>
            <a:ext cx="774600" cy="5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4319650" y="2636025"/>
            <a:ext cx="9900" cy="7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4319650" y="2636025"/>
            <a:ext cx="74250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8475" y="3598525"/>
            <a:ext cx="762552" cy="76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1965</Words>
  <Application>Microsoft Office PowerPoint</Application>
  <PresentationFormat>On-screen Show (16:9)</PresentationFormat>
  <Paragraphs>390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Proxima Nova</vt:lpstr>
      <vt:lpstr>Courier New</vt:lpstr>
      <vt:lpstr>Proxima Nova Semibold</vt:lpstr>
      <vt:lpstr>Noto Sans Symbols</vt:lpstr>
      <vt:lpstr>Arial</vt:lpstr>
      <vt:lpstr>Proxima Nova Extrabold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Welcome and introduction</vt:lpstr>
      <vt:lpstr>PowerPoint Presentation</vt:lpstr>
      <vt:lpstr>PowerPoint Presentation</vt:lpstr>
      <vt:lpstr>PowerPoint Presentation</vt:lpstr>
      <vt:lpstr>From a common vocabulary to different ways of expressing data</vt:lpstr>
      <vt:lpstr>PowerPoint Presentation</vt:lpstr>
      <vt:lpstr>Recap: what did we do in the previous workshop?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first attempt for the model: feedback and brainstorming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thoughts of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 </vt:lpstr>
      <vt:lpstr>PowerPoint Presentation</vt:lpstr>
      <vt:lpstr>PowerPoint Presentation</vt:lpstr>
      <vt:lpstr>List of data specs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 Haleydt (BE)</cp:lastModifiedBy>
  <cp:revision>2</cp:revision>
  <dcterms:modified xsi:type="dcterms:W3CDTF">2021-02-11T09:21:22Z</dcterms:modified>
</cp:coreProperties>
</file>